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8" r:id="rId5"/>
    <p:sldId id="269" r:id="rId6"/>
    <p:sldId id="266" r:id="rId7"/>
    <p:sldId id="262" r:id="rId8"/>
    <p:sldId id="263" r:id="rId9"/>
    <p:sldId id="267" r:id="rId10"/>
    <p:sldId id="273" r:id="rId11"/>
    <p:sldId id="270" r:id="rId12"/>
    <p:sldId id="265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3969F73-2C69-45F4-B1E0-358650387862}">
          <p14:sldIdLst>
            <p14:sldId id="256"/>
            <p14:sldId id="259"/>
            <p14:sldId id="260"/>
            <p14:sldId id="268"/>
            <p14:sldId id="269"/>
            <p14:sldId id="266"/>
            <p14:sldId id="262"/>
            <p14:sldId id="263"/>
            <p14:sldId id="267"/>
            <p14:sldId id="273"/>
            <p14:sldId id="270"/>
            <p14:sldId id="265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E1E1"/>
    <a:srgbClr val="0000FF"/>
    <a:srgbClr val="FFD03B"/>
    <a:srgbClr val="81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0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0ECC9-D334-4DDA-AA2E-098A03D652DE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0305-2F98-4415-9963-7B7999D0A9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404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0305-2F98-4415-9963-7B7999D0A9F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3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0305-2F98-4415-9963-7B7999D0A9F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39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0" y="0"/>
            <a:ext cx="9036424" cy="70871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2600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6745"/>
            <a:ext cx="7772400" cy="1213218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華康儷圓 Std W7" panose="02000700000000000000" pitchFamily="50" charset="-12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4906" y="6422394"/>
            <a:ext cx="1057630" cy="365125"/>
          </a:xfrm>
        </p:spPr>
        <p:txBody>
          <a:bodyPr/>
          <a:lstStyle>
            <a:lvl1pPr algn="ctr">
              <a:defRPr/>
            </a:lvl1pPr>
          </a:lstStyle>
          <a:p>
            <a:fld id="{CABBE778-9676-4AAD-975D-87E931C97057}" type="datetime1">
              <a:rPr lang="zh-TW" altLang="en-US" smtClean="0"/>
              <a:pPr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4405" y="6419502"/>
            <a:ext cx="1581374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9963" y="6419502"/>
            <a:ext cx="429613" cy="365125"/>
          </a:xfrm>
        </p:spPr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5755341"/>
            <a:ext cx="1860380" cy="110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1"/>
          <p:cNvSpPr>
            <a:spLocks noChangeArrowheads="1"/>
          </p:cNvSpPr>
          <p:nvPr userDrawn="1"/>
        </p:nvSpPr>
        <p:spPr bwMode="auto">
          <a:xfrm>
            <a:off x="0" y="72700"/>
            <a:ext cx="4830184" cy="63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lnSpc>
                <a:spcPts val="22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臺北醫學大學</a:t>
            </a:r>
            <a:endParaRPr lang="en-US" altLang="zh-TW" sz="1800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>
              <a:lnSpc>
                <a:spcPts val="22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TMU SPARK</a:t>
            </a: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暨推動生醫科技創新開發計畫</a:t>
            </a:r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714" y="79820"/>
            <a:ext cx="602438" cy="8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2541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99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4667"/>
            <a:ext cx="7886700" cy="4822296"/>
          </a:xfrm>
        </p:spPr>
        <p:txBody>
          <a:bodyPr/>
          <a:lstStyle>
            <a:lvl1pPr marL="228600" indent="-228600">
              <a:buClr>
                <a:srgbClr val="00B0F0"/>
              </a:buClr>
              <a:buSzPct val="80000"/>
              <a:buFont typeface="Wingdings" panose="05000000000000000000" pitchFamily="2" charset="2"/>
              <a:buChar char="n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 marL="538163" indent="-228600">
              <a:buClr>
                <a:srgbClr val="FFC000"/>
              </a:buClr>
              <a:buSzPct val="80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 marL="1143000" indent="-228600">
              <a:buSzPct val="85000"/>
              <a:buFont typeface="Wingdings" panose="05000000000000000000" pitchFamily="2" charset="2"/>
              <a:buChar char="Ø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 marL="1600200" indent="-228600">
              <a:buSzPct val="85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 marL="2057400" indent="-228600">
              <a:buSzPct val="85000"/>
              <a:buFont typeface="Wingdings" panose="05000000000000000000" pitchFamily="2" charset="2"/>
              <a:buChar char="l"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19595" y="6440277"/>
            <a:ext cx="1097242" cy="365125"/>
          </a:xfrm>
        </p:spPr>
        <p:txBody>
          <a:bodyPr/>
          <a:lstStyle>
            <a:lvl1pPr algn="ctr"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33E81C4C-BA94-4003-863A-D22E5F289FD0}" type="datetime1">
              <a:rPr lang="zh-TW" altLang="en-US" smtClean="0"/>
              <a:pPr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9260" y="6407869"/>
            <a:ext cx="2431065" cy="365125"/>
          </a:xfrm>
        </p:spPr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9148" y="6440278"/>
            <a:ext cx="419515" cy="3651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54E19E9-7A75-4167-A638-0EE97204B0C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3" y="5957740"/>
            <a:ext cx="1518897" cy="900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1527"/>
            <a:ext cx="1969179" cy="353599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951" y="94220"/>
            <a:ext cx="602438" cy="85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1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B087-B358-4114-8F00-EF2CC771A9BA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1338655" cy="365125"/>
          </a:xfrm>
        </p:spPr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27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6891-03A3-450A-8CDE-1661C8849CF7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356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B54A-80A5-4978-B97D-526140165E3E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78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C47E-34BB-45CD-822F-175F3AE2EACA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35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26FB-D520-4D55-B0E5-BF5E6B2843AC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943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5F9A8-6912-499F-A109-F0BE08805645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41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068C-75F9-424A-AF8A-A8471F6B94DF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27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6801-BCEC-4F2A-B696-8F7F4664A3DD}" type="datetime1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CONFIDENTIAL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E19E9-7A75-4167-A638-0EE97204B0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829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80586"/>
            <a:ext cx="7772400" cy="1213218"/>
          </a:xfrm>
        </p:spPr>
        <p:txBody>
          <a:bodyPr>
            <a:normAutofit/>
          </a:bodyPr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132482"/>
            <a:ext cx="6858000" cy="2151062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計畫主持人：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en-US" altLang="zh-TW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Key person</a:t>
            </a: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臨床醫師：</a:t>
            </a:r>
            <a:endParaRPr lang="en-US" altLang="zh-TW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ts val="4000"/>
              </a:lnSpc>
              <a:spcBef>
                <a:spcPct val="0"/>
              </a:spcBef>
            </a:pPr>
            <a:r>
              <a:rPr lang="zh-TW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類別：□醫藥 □醫材</a:t>
            </a:r>
            <a:endParaRPr lang="zh-TW" altLang="en-US" dirty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921770" y="6356351"/>
            <a:ext cx="2057400" cy="365125"/>
          </a:xfrm>
        </p:spPr>
        <p:txBody>
          <a:bodyPr/>
          <a:lstStyle/>
          <a:p>
            <a:fld id="{154E19E9-7A75-4167-A638-0EE97204B0CF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383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查核點項目</a:t>
            </a:r>
            <a:r>
              <a:rPr lang="zh-TW" altLang="en-US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請說明</a:t>
            </a:r>
            <a:r>
              <a:rPr lang="en-US" altLang="zh-TW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1-2</a:t>
            </a:r>
            <a:r>
              <a:rPr lang="zh-TW" altLang="en-US" sz="2000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年規劃</a:t>
            </a:r>
            <a:endParaRPr lang="zh-TW" altLang="en-US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554"/>
              </p:ext>
            </p:extLst>
          </p:nvPr>
        </p:nvGraphicFramePr>
        <p:xfrm>
          <a:off x="333487" y="1353631"/>
          <a:ext cx="8584601" cy="462406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82127">
                  <a:extLst>
                    <a:ext uri="{9D8B030D-6E8A-4147-A177-3AD203B41FA5}">
                      <a16:colId xmlns:a16="http://schemas.microsoft.com/office/drawing/2014/main" val="3341666802"/>
                    </a:ext>
                  </a:extLst>
                </a:gridCol>
                <a:gridCol w="1290918">
                  <a:extLst>
                    <a:ext uri="{9D8B030D-6E8A-4147-A177-3AD203B41FA5}">
                      <a16:colId xmlns:a16="http://schemas.microsoft.com/office/drawing/2014/main" val="1001046644"/>
                    </a:ext>
                  </a:extLst>
                </a:gridCol>
                <a:gridCol w="2441986">
                  <a:extLst>
                    <a:ext uri="{9D8B030D-6E8A-4147-A177-3AD203B41FA5}">
                      <a16:colId xmlns:a16="http://schemas.microsoft.com/office/drawing/2014/main" val="2484593549"/>
                    </a:ext>
                  </a:extLst>
                </a:gridCol>
                <a:gridCol w="2646381">
                  <a:extLst>
                    <a:ext uri="{9D8B030D-6E8A-4147-A177-3AD203B41FA5}">
                      <a16:colId xmlns:a16="http://schemas.microsoft.com/office/drawing/2014/main" val="1292745740"/>
                    </a:ext>
                  </a:extLst>
                </a:gridCol>
                <a:gridCol w="1323189">
                  <a:extLst>
                    <a:ext uri="{9D8B030D-6E8A-4147-A177-3AD203B41FA5}">
                      <a16:colId xmlns:a16="http://schemas.microsoft.com/office/drawing/2014/main" val="2625248247"/>
                    </a:ext>
                  </a:extLst>
                </a:gridCol>
              </a:tblGrid>
              <a:tr h="72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en-US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查核時間點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查核點說明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達成指標</a:t>
                      </a:r>
                      <a:endParaRPr lang="en-US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預估經費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4416"/>
                  </a:ext>
                </a:extLst>
              </a:tr>
              <a:tr h="79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436558"/>
                  </a:ext>
                </a:extLst>
              </a:tr>
              <a:tr h="799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782323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516889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(4)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506823"/>
                  </a:ext>
                </a:extLst>
              </a:tr>
              <a:tr h="7675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(5)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933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82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dirty="0"/>
              <a:t>預計申請之補助經費與項目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110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8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月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-111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年</a:t>
            </a:r>
            <a:r>
              <a:rPr lang="en-US" altLang="zh-TW" sz="2000" dirty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zh-TW" altLang="en-US" sz="2000" dirty="0">
                <a:solidFill>
                  <a:schemeClr val="bg2">
                    <a:lumMod val="50000"/>
                  </a:schemeClr>
                </a:solidFill>
              </a:rPr>
              <a:t>月</a:t>
            </a:r>
            <a:endParaRPr lang="zh-TW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214938"/>
              </p:ext>
            </p:extLst>
          </p:nvPr>
        </p:nvGraphicFramePr>
        <p:xfrm>
          <a:off x="824865" y="1627346"/>
          <a:ext cx="7772400" cy="3998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4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3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608"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lang="zh-TW" alt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檢所</a:t>
                      </a:r>
                      <a:r>
                        <a:rPr 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</a:t>
                      </a:r>
                      <a:r>
                        <a:rPr lang="en-US" alt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非申請費用</a:t>
                      </a:r>
                      <a:r>
                        <a:rPr lang="en-US" altLang="zh-TW" sz="1800" b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委外測試或生產費用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耗材、物品及雜項費用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60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933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上述項目為舉例，可依實際狀況自行變更或增列</a:t>
                      </a:r>
                      <a:r>
                        <a:rPr lang="en-US" sz="1800" b="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192">
                <a:tc gridSpan="2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spc="-3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總計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7310" algn="r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742950" y="5797452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7310">
              <a:spcAft>
                <a:spcPts val="0"/>
              </a:spcAft>
            </a:pPr>
            <a:r>
              <a:rPr lang="zh-TW" altLang="en-US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</a:t>
            </a:r>
            <a:r>
              <a:rPr lang="zh-TW" altLang="zh-TW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不得編列人事費、研究設備費及國外差旅費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，總金額以</a:t>
            </a:r>
            <a:r>
              <a:rPr lang="zh-TW" altLang="zh-TW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每年</a:t>
            </a:r>
            <a:r>
              <a:rPr lang="en-US" altLang="zh-TW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</a:t>
            </a:r>
            <a:r>
              <a:rPr lang="zh-TW" altLang="zh-TW" b="1" u="sng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萬</a:t>
            </a:r>
            <a:r>
              <a:rPr lang="zh-TW" altLang="zh-TW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為上限</a:t>
            </a:r>
            <a:r>
              <a:rPr lang="zh-TW" altLang="en-US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zh-TW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8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</a:t>
            </a:r>
            <a:r>
              <a:rPr lang="en-US" altLang="zh-TW" dirty="0"/>
              <a:t>(</a:t>
            </a:r>
            <a:r>
              <a:rPr lang="zh-TW" altLang="en-US" dirty="0"/>
              <a:t>自行增列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28650" y="2001606"/>
            <a:ext cx="476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若有可提供為本技術之開發潛力之資訊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1574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7351"/>
            <a:ext cx="7886700" cy="862541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/>
              <a:t>謝謝聆聽 敬請指導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89719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</a:rPr>
              <a:t>本頁為說明頁，看完即可刪除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l"/>
              <a:defRPr/>
            </a:pPr>
            <a:r>
              <a:rPr lang="zh-TW" altLang="en-US" sz="2200" dirty="0"/>
              <a:t>簡報內容盡量精要，各頁可依實際需求自行增加</a:t>
            </a:r>
            <a:endParaRPr lang="en-US" altLang="zh-TW" sz="2200" dirty="0"/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l"/>
              <a:defRPr/>
            </a:pPr>
            <a:r>
              <a:rPr lang="zh-TW" altLang="en-US" sz="2200" dirty="0"/>
              <a:t>簡報內容須涵蓋下列幾個面向：</a:t>
            </a:r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團隊組成</a:t>
            </a:r>
            <a:r>
              <a:rPr lang="en-US" altLang="zh-TW" sz="2200" dirty="0"/>
              <a:t>(PI</a:t>
            </a:r>
            <a:r>
              <a:rPr lang="zh-TW" altLang="en-US" sz="2200" dirty="0"/>
              <a:t>、</a:t>
            </a:r>
            <a:r>
              <a:rPr lang="en-US" altLang="zh-TW" sz="2200" dirty="0"/>
              <a:t>KP</a:t>
            </a:r>
            <a:r>
              <a:rPr lang="zh-TW" altLang="en-US" sz="2200" dirty="0"/>
              <a:t>、</a:t>
            </a:r>
            <a:r>
              <a:rPr lang="en-US" altLang="zh-TW" sz="2200" dirty="0"/>
              <a:t>Clinical</a:t>
            </a:r>
            <a:r>
              <a:rPr lang="zh-TW" altLang="en-US" sz="2200" dirty="0"/>
              <a:t>、</a:t>
            </a:r>
            <a:r>
              <a:rPr lang="en-US" altLang="zh-TW" sz="2200" dirty="0"/>
              <a:t>Researcher etc.)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本技術之創新性、可行性與目前研發進度。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市場現有技術之臨床應用現況與本技術之比較。</a:t>
            </a: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本技術智財保護現況與分析。</a:t>
            </a:r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r>
              <a:rPr lang="zh-TW" altLang="en-US" sz="2200" dirty="0"/>
              <a:t>本技術開發之各階段目標里程碑</a:t>
            </a:r>
            <a:r>
              <a:rPr lang="en-US" altLang="zh-TW" sz="2200" dirty="0"/>
              <a:t>(Milestone)</a:t>
            </a:r>
            <a:r>
              <a:rPr lang="zh-TW" altLang="en-US" sz="2200" dirty="0"/>
              <a:t>，以及各階段預估經費，每季至少一個查核點。</a:t>
            </a:r>
            <a:endParaRPr lang="en-US" altLang="zh-TW" sz="2200" dirty="0"/>
          </a:p>
          <a:p>
            <a:pPr marL="355600" indent="0">
              <a:buClr>
                <a:srgbClr val="81BB59"/>
              </a:buClr>
              <a:buNone/>
              <a:defRPr/>
            </a:pPr>
            <a:endParaRPr lang="en-US" altLang="zh-TW" sz="2200" dirty="0"/>
          </a:p>
          <a:p>
            <a:pPr marL="812800" indent="-457200">
              <a:buClr>
                <a:srgbClr val="81BB59"/>
              </a:buClr>
              <a:buFont typeface="+mj-lt"/>
              <a:buAutoNum type="arabicPeriod"/>
              <a:defRPr/>
            </a:pPr>
            <a:endParaRPr lang="zh-TW" altLang="en-US" sz="24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9414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團隊成員</a:t>
            </a:r>
            <a:r>
              <a:rPr lang="zh-TW" alt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可自行新增</a:t>
            </a:r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315531"/>
              </p:ext>
            </p:extLst>
          </p:nvPr>
        </p:nvGraphicFramePr>
        <p:xfrm>
          <a:off x="628650" y="1724677"/>
          <a:ext cx="7932127" cy="3127022"/>
        </p:xfrm>
        <a:graphic>
          <a:graphicData uri="http://schemas.openxmlformats.org/drawingml/2006/table">
            <a:tbl>
              <a:tblPr/>
              <a:tblGrid>
                <a:gridCol w="13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4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5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5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07"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姓名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單位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職稱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學經歷</a:t>
                      </a:r>
                      <a:endParaRPr kumimoji="0" 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計畫主持人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key person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臨床醫師</a:t>
                      </a: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成員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443">
                <a:tc>
                  <a:txBody>
                    <a:bodyPr/>
                    <a:lstStyle>
                      <a:lvl1pPr marL="3175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成員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</a:t>
                      </a: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81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本技術臨床使用情境說明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28650" y="1915881"/>
            <a:ext cx="6763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除技術簡要重點介紹外，亦請說明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藥品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請說明可能之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作用機制和解決現行藥品臨床使用缺點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請說明可能之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醫材等級和解決現行臨床使用情境缺點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156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本技術臨床效益與預期目標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臨床效益</a:t>
            </a:r>
            <a:r>
              <a:rPr lang="zh-TW" altLang="zh-TW" dirty="0"/>
              <a:t>：</a:t>
            </a:r>
            <a:r>
              <a:rPr lang="en-US" altLang="zh-TW" sz="2000" dirty="0"/>
              <a:t>(</a:t>
            </a:r>
            <a:r>
              <a:rPr lang="zh-TW" altLang="en-US" sz="2000" dirty="0"/>
              <a:t>適應症</a:t>
            </a:r>
            <a:r>
              <a:rPr lang="en-US" altLang="zh-TW" sz="2000" dirty="0"/>
              <a:t>/</a:t>
            </a:r>
            <a:r>
              <a:rPr lang="zh-TW" altLang="en-US" sz="2000" dirty="0"/>
              <a:t>臨床需求或解決的臨床困難</a:t>
            </a:r>
            <a:r>
              <a:rPr lang="en-US" altLang="zh-TW" sz="2000" dirty="0"/>
              <a:t>)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預期目標</a:t>
            </a:r>
            <a:r>
              <a:rPr lang="zh-TW" altLang="zh-TW" dirty="0"/>
              <a:t>： </a:t>
            </a:r>
            <a:endParaRPr lang="en-US" altLang="zh-TW" dirty="0"/>
          </a:p>
          <a:p>
            <a:pPr lvl="1"/>
            <a:r>
              <a:rPr lang="en-US" altLang="zh-TW" dirty="0"/>
              <a:t>2021</a:t>
            </a:r>
            <a:r>
              <a:rPr lang="zh-TW" altLang="zh-TW" dirty="0"/>
              <a:t>年：</a:t>
            </a:r>
          </a:p>
          <a:p>
            <a:pPr lvl="1"/>
            <a:r>
              <a:rPr lang="en-US" altLang="zh-TW" dirty="0"/>
              <a:t>2022</a:t>
            </a:r>
            <a:r>
              <a:rPr lang="zh-TW" altLang="zh-TW" dirty="0"/>
              <a:t>年：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9668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本技術目前研發進度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28650" y="2001606"/>
            <a:ext cx="593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請提出目前之研究成果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以圖或表等研究數據表示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753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與市場現有技術之比較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541938"/>
              </p:ext>
            </p:extLst>
          </p:nvPr>
        </p:nvGraphicFramePr>
        <p:xfrm>
          <a:off x="628650" y="1227667"/>
          <a:ext cx="8261138" cy="49254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7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市場現有技術</a:t>
                      </a: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本技術</a:t>
                      </a:r>
                    </a:p>
                  </a:txBody>
                  <a:tcPr marL="91443" marR="91443" marT="45700" marB="457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技術說明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技術摘要及應用現況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</a:p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技術摘要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優勢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現有技術的優點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(</a:t>
                      </a:r>
                      <a:r>
                        <a:rPr kumimoji="0" lang="zh-TW" alt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本技術可改善現有技術的創新說明</a:t>
                      </a:r>
                      <a:r>
                        <a:rPr kumimoji="0" lang="en-US" altLang="zh-TW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charset="0"/>
                        </a:rPr>
                        <a:t>)</a:t>
                      </a:r>
                      <a:endParaRPr kumimoji="0" lang="zh-TW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劣勢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現有技術目前遭遇的困難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本技術與現有技術比較之劣勢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69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本技術發展機會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129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本技術發展優勢及可行性</a:t>
                      </a:r>
                      <a:r>
                        <a:rPr lang="en-US" altLang="zh-TW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347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本技術智財保護現況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chemeClr val="tx1"/>
                </a:solidFill>
              </a:rPr>
              <a:t>☐尚未申請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chemeClr val="tx1"/>
                </a:solidFill>
              </a:rPr>
              <a:t>☐申請中</a:t>
            </a:r>
            <a:r>
              <a:rPr lang="en-US" altLang="zh-TW" sz="2400" dirty="0">
                <a:solidFill>
                  <a:schemeClr val="tx1"/>
                </a:solidFill>
              </a:rPr>
              <a:t>_____</a:t>
            </a:r>
            <a:r>
              <a:rPr lang="zh-TW" altLang="en-US" sz="2400" dirty="0">
                <a:solidFill>
                  <a:schemeClr val="tx1"/>
                </a:solidFill>
              </a:rPr>
              <a:t>件    ☐已獲證</a:t>
            </a:r>
            <a:r>
              <a:rPr lang="en-US" altLang="zh-TW" sz="2400" dirty="0">
                <a:solidFill>
                  <a:schemeClr val="tx1"/>
                </a:solidFill>
              </a:rPr>
              <a:t>_____</a:t>
            </a:r>
            <a:r>
              <a:rPr lang="zh-TW" altLang="en-US" sz="2400" dirty="0">
                <a:solidFill>
                  <a:schemeClr val="tx1"/>
                </a:solidFill>
              </a:rPr>
              <a:t>件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zh-TW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22805"/>
              </p:ext>
            </p:extLst>
          </p:nvPr>
        </p:nvGraphicFramePr>
        <p:xfrm>
          <a:off x="787398" y="2551456"/>
          <a:ext cx="7577666" cy="18440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4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3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095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國家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申請編號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專利名稱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所有權人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發明人</a:t>
                      </a: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申請進度</a:t>
                      </a:r>
                      <a:endParaRPr lang="en-US" altLang="zh-TW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91430" marR="91430"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charset="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33" marR="91433" marT="45733" marB="457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8247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2</a:t>
            </a:r>
            <a:r>
              <a:rPr lang="zh-TW" altLang="en-US" dirty="0"/>
              <a:t>年內出場機制說明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304209" y="1354667"/>
            <a:ext cx="8642941" cy="4822296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參與</a:t>
            </a:r>
            <a:r>
              <a:rPr lang="en-US" altLang="zh-TW" dirty="0"/>
              <a:t>TMU SPARK</a:t>
            </a:r>
            <a:r>
              <a:rPr lang="zh-TW" altLang="en-US" dirty="0"/>
              <a:t>培訓，將協助團隊完成以下目標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84974" y="2022871"/>
            <a:ext cx="793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Note: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申請查驗登記型臨床試驗、技術移轉、衍生新創公司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有意願者佳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申請科技部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經濟部等國家大型計畫、廠商產學合作計畫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有配合廠商佳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19E9-7A75-4167-A638-0EE97204B0CF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CONFIDENTIAL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474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</TotalTime>
  <Words>623</Words>
  <Application>Microsoft Office PowerPoint</Application>
  <PresentationFormat>如螢幕大小 (4:3)</PresentationFormat>
  <Paragraphs>146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華康儷圓 Std W7</vt:lpstr>
      <vt:lpstr>微軟正黑體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(計畫名稱)</vt:lpstr>
      <vt:lpstr>本頁為說明頁，看完即可刪除</vt:lpstr>
      <vt:lpstr>團隊成員可自行新增</vt:lpstr>
      <vt:lpstr>本技術臨床使用情境說明</vt:lpstr>
      <vt:lpstr>本技術臨床效益與預期目標</vt:lpstr>
      <vt:lpstr>本技術目前研發進度</vt:lpstr>
      <vt:lpstr>與市場現有技術之比較</vt:lpstr>
      <vt:lpstr>本技術智財保護現況</vt:lpstr>
      <vt:lpstr>2年內出場機制說明</vt:lpstr>
      <vt:lpstr>查核點項目請說明1-2年規劃</vt:lpstr>
      <vt:lpstr>預計申請之補助經費與項目110年8月-111年7月</vt:lpstr>
      <vt:lpstr>其他(自行增列)</vt:lpstr>
      <vt:lpstr>謝謝聆聽 敬請指導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hwshuang</dc:creator>
  <cp:lastModifiedBy>user</cp:lastModifiedBy>
  <cp:revision>89</cp:revision>
  <dcterms:created xsi:type="dcterms:W3CDTF">2014-03-22T04:00:55Z</dcterms:created>
  <dcterms:modified xsi:type="dcterms:W3CDTF">2021-06-22T09:08:13Z</dcterms:modified>
</cp:coreProperties>
</file>