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64" r:id="rId6"/>
    <p:sldId id="266" r:id="rId7"/>
    <p:sldId id="265" r:id="rId8"/>
  </p:sldIdLst>
  <p:sldSz cx="12192000" cy="6858000"/>
  <p:notesSz cx="6807200" cy="9939338"/>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9D9D9"/>
    <a:srgbClr val="FFCCCC"/>
    <a:srgbClr val="800000"/>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26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1285732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967463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461023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838200" y="155575"/>
            <a:ext cx="10515600" cy="1101725"/>
          </a:xfrm>
        </p:spPr>
        <p:txBody>
          <a:bodyPr/>
          <a:lstStyle/>
          <a:p>
            <a:r>
              <a:rPr lang="zh-TW" altLang="en-US"/>
              <a:t>按一下以編輯母片標題樣式</a:t>
            </a:r>
          </a:p>
        </p:txBody>
      </p:sp>
      <p:sp>
        <p:nvSpPr>
          <p:cNvPr id="3" name="內容版面配置區 2"/>
          <p:cNvSpPr>
            <a:spLocks noGrp="1"/>
          </p:cNvSpPr>
          <p:nvPr>
            <p:ph idx="1"/>
          </p:nvPr>
        </p:nvSpPr>
        <p:spPr>
          <a:xfrm>
            <a:off x="838200" y="1481138"/>
            <a:ext cx="10515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458610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4244432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10570806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174522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836234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2429650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031286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E961AFC6-DF3F-4D0B-9954-413E4FF625E1}" type="datetimeFigureOut">
              <a:rPr lang="zh-TW" altLang="en-US" smtClean="0"/>
              <a:t>2025/5/9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883314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61AFC6-DF3F-4D0B-9954-413E4FF625E1}" type="datetimeFigureOut">
              <a:rPr lang="zh-TW" altLang="en-US" smtClean="0"/>
              <a:t>2025/5/9</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87D16E-1BE4-4ED0-A269-307B9D14B6A6}" type="slidenum">
              <a:rPr lang="zh-TW" altLang="en-US" smtClean="0"/>
              <a:t>‹#›</a:t>
            </a:fld>
            <a:endParaRPr lang="zh-TW" altLang="en-US"/>
          </a:p>
        </p:txBody>
      </p:sp>
    </p:spTree>
    <p:extLst>
      <p:ext uri="{BB962C8B-B14F-4D97-AF65-F5344CB8AC3E}">
        <p14:creationId xmlns:p14="http://schemas.microsoft.com/office/powerpoint/2010/main" val="3599213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圖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60015"/>
          </a:xfrm>
          <a:prstGeom prst="rect">
            <a:avLst/>
          </a:prstGeom>
        </p:spPr>
      </p:pic>
      <p:sp>
        <p:nvSpPr>
          <p:cNvPr id="3" name="副標題 2"/>
          <p:cNvSpPr>
            <a:spLocks noGrp="1"/>
          </p:cNvSpPr>
          <p:nvPr>
            <p:ph type="subTitle" idx="1"/>
          </p:nvPr>
        </p:nvSpPr>
        <p:spPr>
          <a:xfrm>
            <a:off x="1524000" y="3808771"/>
            <a:ext cx="9144000" cy="1655762"/>
          </a:xfrm>
        </p:spPr>
        <p:txBody>
          <a:bodyPr>
            <a:normAutofit lnSpcReduction="10000"/>
          </a:bodyPr>
          <a:lstStyle/>
          <a:p>
            <a:pPr marL="12700">
              <a:lnSpc>
                <a:spcPct val="100000"/>
              </a:lnSpc>
              <a:spcBef>
                <a:spcPts val="100"/>
              </a:spcBef>
            </a:pPr>
            <a:r>
              <a:rPr lang="zh-TW" altLang="en-US" sz="5400" b="1" dirty="0">
                <a:solidFill>
                  <a:srgbClr val="622422"/>
                </a:solidFill>
                <a:latin typeface="標楷體" panose="03000509000000000000" pitchFamily="65" charset="-120"/>
                <a:ea typeface="標楷體" panose="03000509000000000000" pitchFamily="65" charset="-120"/>
                <a:cs typeface="微軟正黑體"/>
              </a:rPr>
              <a:t>國際事務處行政會議</a:t>
            </a:r>
          </a:p>
          <a:p>
            <a:pPr marL="12700">
              <a:lnSpc>
                <a:spcPct val="100000"/>
              </a:lnSpc>
              <a:spcBef>
                <a:spcPts val="100"/>
              </a:spcBef>
            </a:pPr>
            <a:r>
              <a:rPr lang="zh-TW" altLang="en-US" sz="5400" b="1" dirty="0">
                <a:solidFill>
                  <a:srgbClr val="622422"/>
                </a:solidFill>
                <a:latin typeface="標楷體" panose="03000509000000000000" pitchFamily="65" charset="-120"/>
                <a:ea typeface="標楷體" panose="03000509000000000000" pitchFamily="65" charset="-120"/>
              </a:rPr>
              <a:t>業務報告</a:t>
            </a:r>
          </a:p>
        </p:txBody>
      </p:sp>
      <p:sp>
        <p:nvSpPr>
          <p:cNvPr id="7" name="object 3">
            <a:extLst>
              <a:ext uri="{FF2B5EF4-FFF2-40B4-BE49-F238E27FC236}">
                <a16:creationId xmlns:a16="http://schemas.microsoft.com/office/drawing/2014/main" id="{A5906995-A9A8-496B-BAD4-BB8D09642313}"/>
              </a:ext>
            </a:extLst>
          </p:cNvPr>
          <p:cNvSpPr txBox="1"/>
          <p:nvPr/>
        </p:nvSpPr>
        <p:spPr>
          <a:xfrm>
            <a:off x="4379595" y="5788547"/>
            <a:ext cx="3432810" cy="976548"/>
          </a:xfrm>
          <a:prstGeom prst="rect">
            <a:avLst/>
          </a:prstGeom>
        </p:spPr>
        <p:txBody>
          <a:bodyPr vert="horz" wrap="square" lIns="0" tIns="113664" rIns="0" bIns="0" rtlCol="0">
            <a:spAutoFit/>
          </a:bodyPr>
          <a:lstStyle/>
          <a:p>
            <a:pPr algn="ctr">
              <a:lnSpc>
                <a:spcPct val="100000"/>
              </a:lnSpc>
              <a:spcBef>
                <a:spcPts val="894"/>
              </a:spcBef>
            </a:pPr>
            <a:r>
              <a:rPr lang="zh-TW" altLang="en-US" sz="3200" b="1" dirty="0">
                <a:latin typeface="Times New Roman" panose="02020603050405020304" pitchFamily="18" charset="0"/>
                <a:ea typeface="標楷體" panose="03000509000000000000" pitchFamily="65" charset="-120"/>
                <a:cs typeface="Times New Roman" panose="02020603050405020304" pitchFamily="18" charset="0"/>
              </a:rPr>
              <a:t>趙振瑞 國際長</a:t>
            </a:r>
            <a:r>
              <a:rPr sz="2400" spc="-5" dirty="0">
                <a:latin typeface="Times New Roman" panose="02020603050405020304" pitchFamily="18" charset="0"/>
                <a:ea typeface="標楷體" panose="03000509000000000000" pitchFamily="65" charset="-120"/>
                <a:cs typeface="Times New Roman" panose="02020603050405020304" pitchFamily="18" charset="0"/>
              </a:rPr>
              <a:t>202</a:t>
            </a:r>
            <a:r>
              <a:rPr lang="en-US" altLang="zh-TW" sz="2400" spc="-5" dirty="0">
                <a:latin typeface="Times New Roman" panose="02020603050405020304" pitchFamily="18" charset="0"/>
                <a:ea typeface="標楷體" panose="03000509000000000000" pitchFamily="65" charset="-120"/>
                <a:cs typeface="Times New Roman" panose="02020603050405020304" pitchFamily="18" charset="0"/>
              </a:rPr>
              <a:t>4</a:t>
            </a:r>
            <a:r>
              <a:rPr sz="2400" spc="-5"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spc="-5" dirty="0">
                <a:latin typeface="Times New Roman" panose="02020603050405020304" pitchFamily="18" charset="0"/>
                <a:ea typeface="標楷體" panose="03000509000000000000" pitchFamily="65" charset="-120"/>
                <a:cs typeface="Times New Roman" panose="02020603050405020304" pitchFamily="18" charset="0"/>
              </a:rPr>
              <a:t>06</a:t>
            </a:r>
            <a:endParaRPr sz="24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553889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15F8D47-ABFE-4724-A91C-C4447F09A667}"/>
              </a:ext>
            </a:extLst>
          </p:cNvPr>
          <p:cNvSpPr>
            <a:spLocks noGrp="1"/>
          </p:cNvSpPr>
          <p:nvPr>
            <p:ph type="title"/>
          </p:nvPr>
        </p:nvSpPr>
        <p:spPr/>
        <p:txBody>
          <a:bodyPr>
            <a:normAutofit fontScale="90000"/>
          </a:bodyPr>
          <a:lstStyle/>
          <a:p>
            <a:r>
              <a:rPr lang="en-US" altLang="zh-TW" b="1" dirty="0"/>
              <a:t>MOE Notice – Reminders on Handling Educational Exchange Activities with Mainland China</a:t>
            </a:r>
            <a:endParaRPr lang="zh-TW" altLang="en-US" dirty="0"/>
          </a:p>
        </p:txBody>
      </p:sp>
      <p:sp>
        <p:nvSpPr>
          <p:cNvPr id="3" name="內容版面配置區 2">
            <a:extLst>
              <a:ext uri="{FF2B5EF4-FFF2-40B4-BE49-F238E27FC236}">
                <a16:creationId xmlns:a16="http://schemas.microsoft.com/office/drawing/2014/main" id="{271061B6-4545-4E66-8B57-E2575CA050DA}"/>
              </a:ext>
            </a:extLst>
          </p:cNvPr>
          <p:cNvSpPr>
            <a:spLocks noGrp="1"/>
          </p:cNvSpPr>
          <p:nvPr>
            <p:ph idx="1"/>
          </p:nvPr>
        </p:nvSpPr>
        <p:spPr/>
        <p:txBody>
          <a:bodyPr>
            <a:normAutofit fontScale="62500" lnSpcReduction="20000"/>
          </a:bodyPr>
          <a:lstStyle/>
          <a:p>
            <a:r>
              <a:rPr lang="en-US" altLang="zh-TW" dirty="0"/>
              <a:t>In its letter dated April 9, 2025, the Ministry of Education (MOE) reiterates that universities must comply with relevant regulations when organizing educational exchange activities with Mainland China. Since 2019, the MOE has operated the “Educational Exchange with Mainland China Activity Registration Platform,” and requires the following:</a:t>
            </a:r>
          </a:p>
          <a:p>
            <a:r>
              <a:rPr lang="en-US" altLang="zh-TW" dirty="0"/>
              <a:t>✔ If students participate in exchange activities in Mainland China (either in-person or online), organized by internal/external departments, student associations, or civil foundations/associations—or are recruited by faculty—</a:t>
            </a:r>
            <a:r>
              <a:rPr lang="en-US" altLang="zh-TW" b="1" dirty="0"/>
              <a:t>the activity must be registered on the platform.</a:t>
            </a:r>
            <a:endParaRPr lang="en-US" altLang="zh-TW" dirty="0"/>
          </a:p>
          <a:p>
            <a:r>
              <a:rPr lang="en-US" altLang="zh-TW" dirty="0"/>
              <a:t>✔ If the activity </a:t>
            </a:r>
            <a:r>
              <a:rPr lang="en-US" altLang="zh-TW" b="1" dirty="0"/>
              <a:t>involves taking students to Mainland China</a:t>
            </a:r>
            <a:r>
              <a:rPr lang="en-US" altLang="zh-TW" dirty="0"/>
              <a:t>, it </a:t>
            </a:r>
            <a:r>
              <a:rPr lang="en-US" altLang="zh-TW" b="1" dirty="0"/>
              <a:t>must</a:t>
            </a:r>
            <a:r>
              <a:rPr lang="en-US" altLang="zh-TW" dirty="0"/>
              <a:t> be registered on the MOE platform.</a:t>
            </a:r>
          </a:p>
          <a:p>
            <a:r>
              <a:rPr lang="en-US" altLang="zh-TW" dirty="0"/>
              <a:t>✔ If </a:t>
            </a:r>
            <a:r>
              <a:rPr lang="en-US" altLang="zh-TW" b="1" dirty="0"/>
              <a:t>faculty travel to Mainland China individually</a:t>
            </a:r>
            <a:r>
              <a:rPr lang="en-US" altLang="zh-TW" dirty="0"/>
              <a:t>, registration is </a:t>
            </a:r>
            <a:r>
              <a:rPr lang="en-US" altLang="zh-TW" b="1" dirty="0"/>
              <a:t>not mandatory</a:t>
            </a:r>
            <a:r>
              <a:rPr lang="en-US" altLang="zh-TW" dirty="0"/>
              <a:t>, but the MOE advises careful evaluation and adherence to the guidelines.</a:t>
            </a:r>
          </a:p>
          <a:p>
            <a:r>
              <a:rPr lang="en-US" altLang="zh-TW" dirty="0"/>
              <a:t>✔ The “Activity Registration” should be completed </a:t>
            </a:r>
            <a:r>
              <a:rPr lang="en-US" altLang="zh-TW" b="1" dirty="0"/>
              <a:t>at least one month before</a:t>
            </a:r>
            <a:r>
              <a:rPr lang="en-US" altLang="zh-TW" dirty="0"/>
              <a:t> the event.</a:t>
            </a:r>
          </a:p>
          <a:p>
            <a:r>
              <a:rPr lang="en-US" altLang="zh-TW" dirty="0"/>
              <a:t>✔ The “Post-Activity Report” should be completed </a:t>
            </a:r>
            <a:r>
              <a:rPr lang="en-US" altLang="zh-TW" b="1" dirty="0"/>
              <a:t>within one month after</a:t>
            </a:r>
            <a:r>
              <a:rPr lang="en-US" altLang="zh-TW" dirty="0"/>
              <a:t> the event.</a:t>
            </a:r>
          </a:p>
          <a:p>
            <a:r>
              <a:rPr lang="en-US" altLang="zh-TW" dirty="0"/>
              <a:t>✔ If a unit assists in </a:t>
            </a:r>
            <a:r>
              <a:rPr lang="en-US" altLang="zh-TW" b="1" dirty="0"/>
              <a:t>posting or promoting activities organized by Mainland institutions</a:t>
            </a:r>
            <a:r>
              <a:rPr lang="en-US" altLang="zh-TW" dirty="0"/>
              <a:t>, the related registration should be completed </a:t>
            </a:r>
            <a:r>
              <a:rPr lang="en-US" altLang="zh-TW" b="1" dirty="0"/>
              <a:t>either before the announcement or within three days after the announcement</a:t>
            </a:r>
            <a:r>
              <a:rPr lang="en-US" altLang="zh-TW" dirty="0"/>
              <a:t>.</a:t>
            </a:r>
          </a:p>
          <a:p>
            <a:r>
              <a:rPr lang="zh-TW" altLang="en-US" dirty="0"/>
              <a:t>👉 </a:t>
            </a:r>
            <a:r>
              <a:rPr lang="en-US" altLang="zh-TW" dirty="0"/>
              <a:t>For colleges or departments that require access to the registration platform, the Office of Global Engagement can assist in setting up sub-accounts.</a:t>
            </a:r>
          </a:p>
          <a:p>
            <a:endParaRPr lang="zh-TW" altLang="en-US" dirty="0"/>
          </a:p>
        </p:txBody>
      </p:sp>
    </p:spTree>
    <p:extLst>
      <p:ext uri="{BB962C8B-B14F-4D97-AF65-F5344CB8AC3E}">
        <p14:creationId xmlns:p14="http://schemas.microsoft.com/office/powerpoint/2010/main" val="2206211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3710C66-09A7-4ED3-9215-5F977482BB13}"/>
              </a:ext>
            </a:extLst>
          </p:cNvPr>
          <p:cNvSpPr>
            <a:spLocks noGrp="1"/>
          </p:cNvSpPr>
          <p:nvPr>
            <p:ph type="title"/>
          </p:nvPr>
        </p:nvSpPr>
        <p:spPr/>
        <p:txBody>
          <a:bodyPr/>
          <a:lstStyle/>
          <a:p>
            <a:r>
              <a:rPr lang="en-US" altLang="zh-TW" dirty="0"/>
              <a:t>Important Reminders for Colleges/Faculties</a:t>
            </a:r>
            <a:endParaRPr lang="zh-TW" altLang="en-US" dirty="0"/>
          </a:p>
        </p:txBody>
      </p:sp>
      <p:sp>
        <p:nvSpPr>
          <p:cNvPr id="3" name="內容版面配置區 2">
            <a:extLst>
              <a:ext uri="{FF2B5EF4-FFF2-40B4-BE49-F238E27FC236}">
                <a16:creationId xmlns:a16="http://schemas.microsoft.com/office/drawing/2014/main" id="{8D34D7EB-6211-447F-8DDB-AAF24AA97741}"/>
              </a:ext>
            </a:extLst>
          </p:cNvPr>
          <p:cNvSpPr>
            <a:spLocks noGrp="1"/>
          </p:cNvSpPr>
          <p:nvPr>
            <p:ph idx="1"/>
          </p:nvPr>
        </p:nvSpPr>
        <p:spPr>
          <a:xfrm>
            <a:off x="376705" y="1257300"/>
            <a:ext cx="11815295" cy="3818775"/>
          </a:xfrm>
        </p:spPr>
        <p:txBody>
          <a:bodyPr>
            <a:normAutofit fontScale="77500" lnSpcReduction="20000"/>
          </a:bodyPr>
          <a:lstStyle/>
          <a:p>
            <a:r>
              <a:rPr lang="en-US" altLang="zh-TW" sz="2200" dirty="0"/>
              <a:t>All colleges are requested to strictly follow the registration and management regulations as reiterated by the Ministry of Education (MOE).</a:t>
            </a:r>
          </a:p>
          <a:p>
            <a:r>
              <a:rPr lang="en-US" altLang="zh-TW" sz="2200" dirty="0"/>
              <a:t>In the event that any educational exchange activities with Mainland China (including in-person or online formats) are planned in the future, it is recommended that a statement explaining the irreplaceability of the Mainland institution be submitted to the respective college at least one month in advance. Such activities should only proceed upon approval by the Dean, in order to ensure proper record-keeping for future inspection or review.</a:t>
            </a:r>
          </a:p>
          <a:p>
            <a:r>
              <a:rPr lang="en-US" altLang="zh-TW" sz="2200" dirty="0"/>
              <a:t>If there is any uncertainty regarding compliance, it is advised that the college consult the Mainland Affairs Council (MAC) prior to proceeding.</a:t>
            </a:r>
          </a:p>
          <a:p>
            <a:r>
              <a:rPr lang="en-US" altLang="zh-TW" sz="2200" b="1" dirty="0"/>
              <a:t>When Organizing or Assisting Exchange Activities with Mainland China, Universities Must Register on the MOE Platform and Ensure the Following:</a:t>
            </a:r>
          </a:p>
          <a:p>
            <a:r>
              <a:rPr lang="en-US" altLang="zh-TW" sz="2200" dirty="0"/>
              <a:t>✔ </a:t>
            </a:r>
            <a:r>
              <a:rPr lang="en-US" altLang="zh-TW" sz="2200" b="1" dirty="0"/>
              <a:t>Comply with cross-strait policies and relevant laws</a:t>
            </a:r>
            <a:r>
              <a:rPr lang="en-US" altLang="zh-TW" sz="2200" dirty="0"/>
              <a:t>, including the principle of mutual respect and dignity.</a:t>
            </a:r>
          </a:p>
          <a:p>
            <a:r>
              <a:rPr lang="en-US" altLang="zh-TW" sz="2200" dirty="0"/>
              <a:t>✔ Remain vigilant for activities </a:t>
            </a:r>
            <a:r>
              <a:rPr lang="en-US" altLang="zh-TW" sz="2200" b="1" dirty="0"/>
              <a:t>initiated by Mainland counterparts</a:t>
            </a:r>
            <a:r>
              <a:rPr lang="en-US" altLang="zh-TW" sz="2200" dirty="0"/>
              <a:t>, especially those that offer </a:t>
            </a:r>
            <a:r>
              <a:rPr lang="en-US" altLang="zh-TW" sz="2200" b="1" dirty="0"/>
              <a:t>full sponsorship or local reception</a:t>
            </a:r>
            <a:r>
              <a:rPr lang="en-US" altLang="zh-TW" sz="2200" dirty="0"/>
              <a:t>, as these may raise concerns.</a:t>
            </a:r>
          </a:p>
          <a:p>
            <a:r>
              <a:rPr lang="en-US" altLang="zh-TW" sz="2200" dirty="0"/>
              <a:t>✔ Pay close attention to the </a:t>
            </a:r>
            <a:r>
              <a:rPr lang="en-US" altLang="zh-TW" sz="2200" b="1" dirty="0"/>
              <a:t>purpose of the activity, hosting organizations, itinerary, and promotional materials</a:t>
            </a:r>
            <a:r>
              <a:rPr lang="en-US" altLang="zh-TW" sz="2200" dirty="0"/>
              <a:t>. Activities </a:t>
            </a:r>
            <a:r>
              <a:rPr lang="en-US" altLang="zh-TW" sz="2200" b="1" dirty="0"/>
              <a:t>must not involve political intentions or content</a:t>
            </a:r>
            <a:r>
              <a:rPr lang="en-US" altLang="zh-TW" sz="2200" dirty="0"/>
              <a:t>, and universities should </a:t>
            </a:r>
            <a:r>
              <a:rPr lang="en-US" altLang="zh-TW" sz="2200" b="1" dirty="0"/>
              <a:t>avoid supporting or cooperating with Mainland political messaging or publicity efforts</a:t>
            </a:r>
            <a:r>
              <a:rPr lang="en-US" altLang="zh-TW" sz="2200" dirty="0"/>
              <a:t>.</a:t>
            </a:r>
          </a:p>
          <a:p>
            <a:endParaRPr lang="zh-TW" altLang="en-US" sz="1800" dirty="0"/>
          </a:p>
        </p:txBody>
      </p:sp>
      <p:sp>
        <p:nvSpPr>
          <p:cNvPr id="4" name="矩形 3">
            <a:extLst>
              <a:ext uri="{FF2B5EF4-FFF2-40B4-BE49-F238E27FC236}">
                <a16:creationId xmlns:a16="http://schemas.microsoft.com/office/drawing/2014/main" id="{44FB6FAA-68A5-421E-B47C-17ABA692FC22}"/>
              </a:ext>
            </a:extLst>
          </p:cNvPr>
          <p:cNvSpPr/>
          <p:nvPr/>
        </p:nvSpPr>
        <p:spPr>
          <a:xfrm>
            <a:off x="376705" y="5076075"/>
            <a:ext cx="11815295" cy="1477328"/>
          </a:xfrm>
          <a:prstGeom prst="rect">
            <a:avLst/>
          </a:prstGeom>
        </p:spPr>
        <p:txBody>
          <a:bodyPr wrap="square">
            <a:spAutoFit/>
          </a:bodyPr>
          <a:lstStyle/>
          <a:p>
            <a:r>
              <a:rPr lang="en-US" altLang="zh-TW" b="1" u="sng" dirty="0"/>
              <a:t>MOE Disciplinary Measures</a:t>
            </a:r>
          </a:p>
          <a:p>
            <a:pPr marL="285750" indent="-285750">
              <a:buFont typeface="Arial" panose="020B0604020202020204" pitchFamily="34" charset="0"/>
              <a:buChar char="•"/>
            </a:pPr>
            <a:r>
              <a:rPr lang="en-US" altLang="zh-TW" dirty="0"/>
              <a:t>Universities are required to strengthen their internal review and control mechanisms, and to retain relevant records of all activities.</a:t>
            </a:r>
          </a:p>
          <a:p>
            <a:pPr marL="285750" indent="-285750">
              <a:buFont typeface="Arial" panose="020B0604020202020204" pitchFamily="34" charset="0"/>
              <a:buChar char="•"/>
            </a:pPr>
            <a:r>
              <a:rPr lang="en-US" altLang="zh-TW" dirty="0"/>
              <a:t>The Ministry of Education (MOE) may conduct inspections at any time. The status of activity registration and compliance will be included in administrative evaluations and may be used as a reference for future grants and subsidies.</a:t>
            </a:r>
          </a:p>
        </p:txBody>
      </p:sp>
    </p:spTree>
    <p:extLst>
      <p:ext uri="{BB962C8B-B14F-4D97-AF65-F5344CB8AC3E}">
        <p14:creationId xmlns:p14="http://schemas.microsoft.com/office/powerpoint/2010/main" val="714921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FBAC5BE-FCC4-4ED6-A854-212DC9553365}"/>
              </a:ext>
            </a:extLst>
          </p:cNvPr>
          <p:cNvSpPr>
            <a:spLocks noGrp="1"/>
          </p:cNvSpPr>
          <p:nvPr>
            <p:ph type="title"/>
          </p:nvPr>
        </p:nvSpPr>
        <p:spPr/>
        <p:txBody>
          <a:bodyPr/>
          <a:lstStyle/>
          <a:p>
            <a:r>
              <a:rPr lang="en-US" altLang="zh-TW" dirty="0"/>
              <a:t>Important Notice</a:t>
            </a:r>
            <a:endParaRPr lang="zh-TW" altLang="en-US" dirty="0"/>
          </a:p>
        </p:txBody>
      </p:sp>
      <p:sp>
        <p:nvSpPr>
          <p:cNvPr id="3" name="內容版面配置區 2">
            <a:extLst>
              <a:ext uri="{FF2B5EF4-FFF2-40B4-BE49-F238E27FC236}">
                <a16:creationId xmlns:a16="http://schemas.microsoft.com/office/drawing/2014/main" id="{A081E46C-7901-4062-AD12-3A9148325C92}"/>
              </a:ext>
            </a:extLst>
          </p:cNvPr>
          <p:cNvSpPr>
            <a:spLocks noGrp="1"/>
          </p:cNvSpPr>
          <p:nvPr>
            <p:ph idx="1"/>
          </p:nvPr>
        </p:nvSpPr>
        <p:spPr/>
        <p:txBody>
          <a:bodyPr>
            <a:normAutofit fontScale="70000" lnSpcReduction="20000"/>
          </a:bodyPr>
          <a:lstStyle/>
          <a:p>
            <a:r>
              <a:rPr lang="en-US" altLang="zh-TW" b="1" dirty="0">
                <a:highlight>
                  <a:srgbClr val="FFFF00"/>
                </a:highlight>
              </a:rPr>
              <a:t>Important Clarifications Regarding Educational Exchanges with Mainland China</a:t>
            </a:r>
          </a:p>
          <a:p>
            <a:r>
              <a:rPr lang="en-US" altLang="zh-TW" dirty="0"/>
              <a:t>Based on confirmation from the Ministry of Education (MOE), (traveling to the Mainland) refers specifically to travel to </a:t>
            </a:r>
            <a:r>
              <a:rPr lang="en-US" altLang="zh-TW" b="1" dirty="0"/>
              <a:t>Mainland China</a:t>
            </a:r>
            <a:r>
              <a:rPr lang="en-US" altLang="zh-TW" dirty="0"/>
              <a:t> (the People's Republic of China), and </a:t>
            </a:r>
            <a:r>
              <a:rPr lang="en-US" altLang="zh-TW" b="1" dirty="0"/>
              <a:t>does not currently include Hong Kong or Macao</a:t>
            </a:r>
            <a:r>
              <a:rPr lang="en-US" altLang="zh-TW" dirty="0"/>
              <a:t>.</a:t>
            </a:r>
          </a:p>
          <a:p>
            <a:r>
              <a:rPr lang="en-US" altLang="zh-TW" dirty="0"/>
              <a:t>Please note that the </a:t>
            </a:r>
            <a:r>
              <a:rPr lang="en-US" altLang="zh-TW" b="1" dirty="0"/>
              <a:t>MOE registration platform</a:t>
            </a:r>
            <a:r>
              <a:rPr lang="en-US" altLang="zh-TW" dirty="0"/>
              <a:t> serves solely for administrative filing in accordance with regulations. Registration </a:t>
            </a:r>
            <a:r>
              <a:rPr lang="en-US" altLang="zh-TW" b="1" dirty="0">
                <a:highlight>
                  <a:srgbClr val="FFFF00"/>
                </a:highlight>
              </a:rPr>
              <a:t>does not imply approval or acceptance</a:t>
            </a:r>
            <a:r>
              <a:rPr lang="en-US" altLang="zh-TW" dirty="0">
                <a:highlight>
                  <a:srgbClr val="FFFF00"/>
                </a:highlight>
              </a:rPr>
              <a:t> </a:t>
            </a:r>
            <a:r>
              <a:rPr lang="en-US" altLang="zh-TW" dirty="0"/>
              <a:t>of the activity.</a:t>
            </a:r>
          </a:p>
          <a:p>
            <a:r>
              <a:rPr lang="en-US" altLang="zh-TW" dirty="0"/>
              <a:t>If your unit has any questions regarding the compliance of planned exchange activities, </a:t>
            </a:r>
            <a:r>
              <a:rPr lang="en-US" altLang="zh-TW" b="1" dirty="0"/>
              <a:t>please consult with the Mainland Affairs Council (MAC)</a:t>
            </a:r>
            <a:r>
              <a:rPr lang="en-US" altLang="zh-TW" dirty="0"/>
              <a:t> in advance. For clarification, you may contact </a:t>
            </a:r>
            <a:r>
              <a:rPr lang="en-US" altLang="zh-TW" dirty="0">
                <a:solidFill>
                  <a:srgbClr val="FF0000"/>
                </a:solidFill>
                <a:highlight>
                  <a:srgbClr val="FFFF00"/>
                </a:highlight>
              </a:rPr>
              <a:t>Ms. Hsu at the Department of Educational and Cultural Affairs, MAC (Tel: +886-2-2397-5589 ext. 3018) </a:t>
            </a:r>
            <a:r>
              <a:rPr lang="en-US" altLang="zh-TW" b="1" dirty="0"/>
              <a:t>before proceeding with any arrangements</a:t>
            </a:r>
            <a:r>
              <a:rPr lang="en-US" altLang="zh-TW" dirty="0"/>
              <a:t>.</a:t>
            </a:r>
          </a:p>
          <a:p>
            <a:r>
              <a:rPr lang="en-US" altLang="zh-TW" dirty="0"/>
              <a:t>As TMU is a university primarily focused on medical education and research, </a:t>
            </a:r>
            <a:r>
              <a:rPr lang="en-US" altLang="zh-TW" b="1" dirty="0"/>
              <a:t>extra caution is advised</a:t>
            </a:r>
            <a:r>
              <a:rPr lang="en-US" altLang="zh-TW" dirty="0"/>
              <a:t> when engaging in cross-strait activities.</a:t>
            </a:r>
          </a:p>
          <a:p>
            <a:r>
              <a:rPr lang="en-US" altLang="zh-TW" b="1" dirty="0"/>
              <a:t>Medical-related exchanges</a:t>
            </a:r>
            <a:r>
              <a:rPr lang="en-US" altLang="zh-TW" dirty="0"/>
              <a:t> are considered a policy-sensitive area, particularly under the current tense cross-strait relations.</a:t>
            </a:r>
          </a:p>
          <a:p>
            <a:r>
              <a:rPr lang="en-US" altLang="zh-TW" b="1" dirty="0">
                <a:solidFill>
                  <a:srgbClr val="FF0000"/>
                </a:solidFill>
                <a:highlight>
                  <a:srgbClr val="FFFF00"/>
                </a:highlight>
              </a:rPr>
              <a:t>Suggestion:</a:t>
            </a:r>
            <a:r>
              <a:rPr lang="en-US" altLang="zh-TW" dirty="0">
                <a:solidFill>
                  <a:srgbClr val="FF0000"/>
                </a:solidFill>
                <a:highlight>
                  <a:srgbClr val="FFFF00"/>
                </a:highlight>
              </a:rPr>
              <a:t> please </a:t>
            </a:r>
            <a:r>
              <a:rPr lang="en-US" altLang="zh-TW" b="1" dirty="0">
                <a:solidFill>
                  <a:srgbClr val="FF0000"/>
                </a:solidFill>
                <a:highlight>
                  <a:srgbClr val="FFFF00"/>
                </a:highlight>
              </a:rPr>
              <a:t>postpone any exchanges involving TMU faculty/students traveling to Mainland China or Mainland faculty/students visiting TMU</a:t>
            </a:r>
            <a:r>
              <a:rPr lang="en-US" altLang="zh-TW" dirty="0">
                <a:solidFill>
                  <a:srgbClr val="FF0000"/>
                </a:solidFill>
                <a:highlight>
                  <a:srgbClr val="FFFF00"/>
                </a:highlight>
              </a:rPr>
              <a:t>.</a:t>
            </a:r>
          </a:p>
          <a:p>
            <a:endParaRPr lang="en-US" altLang="zh-TW" dirty="0"/>
          </a:p>
          <a:p>
            <a:endParaRPr lang="en-US" altLang="zh-TW" dirty="0">
              <a:solidFill>
                <a:srgbClr val="FF0000"/>
              </a:solidFill>
              <a:highlight>
                <a:srgbClr val="FFFF00"/>
              </a:highlight>
            </a:endParaRPr>
          </a:p>
          <a:p>
            <a:endParaRPr lang="zh-TW" altLang="en-US" dirty="0"/>
          </a:p>
        </p:txBody>
      </p:sp>
    </p:spTree>
    <p:extLst>
      <p:ext uri="{BB962C8B-B14F-4D97-AF65-F5344CB8AC3E}">
        <p14:creationId xmlns:p14="http://schemas.microsoft.com/office/powerpoint/2010/main" val="235318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1F81C444-D770-4775-9486-0DA707B896E2}"/>
              </a:ext>
            </a:extLst>
          </p:cNvPr>
          <p:cNvSpPr/>
          <p:nvPr/>
        </p:nvSpPr>
        <p:spPr>
          <a:xfrm>
            <a:off x="0" y="368474"/>
            <a:ext cx="10972800" cy="914400"/>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p:cNvSpPr>
            <a:spLocks noGrp="1"/>
          </p:cNvSpPr>
          <p:nvPr>
            <p:ph type="title"/>
          </p:nvPr>
        </p:nvSpPr>
        <p:spPr>
          <a:xfrm>
            <a:off x="838200" y="395989"/>
            <a:ext cx="10515600" cy="861311"/>
          </a:xfrm>
        </p:spPr>
        <p:txBody>
          <a:bodyPr/>
          <a:lstStyle/>
          <a:p>
            <a:endParaRPr lang="zh-TW" altLang="en-US"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 name="內容版面配置區 2"/>
          <p:cNvSpPr>
            <a:spLocks noGrp="1"/>
          </p:cNvSpPr>
          <p:nvPr>
            <p:ph idx="1"/>
          </p:nvPr>
        </p:nvSpPr>
        <p:spPr/>
        <p:txBody>
          <a:bodyPr/>
          <a:lstStyle/>
          <a:p>
            <a:endParaRPr lang="zh-TW" altLang="en-US" dirty="0"/>
          </a:p>
        </p:txBody>
      </p:sp>
      <p:sp>
        <p:nvSpPr>
          <p:cNvPr id="4" name="Rectangle 1">
            <a:extLst>
              <a:ext uri="{FF2B5EF4-FFF2-40B4-BE49-F238E27FC236}">
                <a16:creationId xmlns:a16="http://schemas.microsoft.com/office/drawing/2014/main" id="{9E82AE4F-5C39-470A-85FE-098E5F2E5F3B}"/>
              </a:ext>
            </a:extLst>
          </p:cNvPr>
          <p:cNvSpPr/>
          <p:nvPr/>
        </p:nvSpPr>
        <p:spPr>
          <a:xfrm>
            <a:off x="1524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國際學生</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5" name="Rectangle 1">
            <a:extLst>
              <a:ext uri="{FF2B5EF4-FFF2-40B4-BE49-F238E27FC236}">
                <a16:creationId xmlns:a16="http://schemas.microsoft.com/office/drawing/2014/main" id="{BBC54E60-E7BD-46D2-9B6F-259EBA91ECAE}"/>
              </a:ext>
            </a:extLst>
          </p:cNvPr>
          <p:cNvSpPr/>
          <p:nvPr/>
        </p:nvSpPr>
        <p:spPr>
          <a:xfrm>
            <a:off x="3352800" y="93130"/>
            <a:ext cx="958970" cy="304800"/>
          </a:xfrm>
          <a:prstGeom prst="rect">
            <a:avLst/>
          </a:prstGeom>
          <a:solidFill>
            <a:schemeClr val="accent2">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accent2">
                    <a:lumMod val="75000"/>
                  </a:schemeClr>
                </a:solidFill>
                <a:latin typeface="標楷體" panose="03000509000000000000" pitchFamily="65" charset="-120"/>
                <a:ea typeface="標楷體" panose="03000509000000000000" pitchFamily="65" charset="-120"/>
              </a:rPr>
              <a:t>國際盟校</a:t>
            </a:r>
            <a:endParaRPr lang="en-US" sz="1400" b="1" dirty="0">
              <a:solidFill>
                <a:schemeClr val="accent2">
                  <a:lumMod val="75000"/>
                </a:schemeClr>
              </a:solidFill>
              <a:latin typeface="標楷體" panose="03000509000000000000" pitchFamily="65" charset="-120"/>
              <a:ea typeface="標楷體" panose="03000509000000000000" pitchFamily="65" charset="-120"/>
            </a:endParaRPr>
          </a:p>
        </p:txBody>
      </p:sp>
      <p:sp>
        <p:nvSpPr>
          <p:cNvPr id="6" name="Rectangle 1">
            <a:extLst>
              <a:ext uri="{FF2B5EF4-FFF2-40B4-BE49-F238E27FC236}">
                <a16:creationId xmlns:a16="http://schemas.microsoft.com/office/drawing/2014/main" id="{0C3C7CF1-ED99-4042-BA0B-3BC510229240}"/>
              </a:ext>
            </a:extLst>
          </p:cNvPr>
          <p:cNvSpPr/>
          <p:nvPr/>
        </p:nvSpPr>
        <p:spPr>
          <a:xfrm>
            <a:off x="4419600" y="93130"/>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未來活動</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7" name="Rectangle 1">
            <a:extLst>
              <a:ext uri="{FF2B5EF4-FFF2-40B4-BE49-F238E27FC236}">
                <a16:creationId xmlns:a16="http://schemas.microsoft.com/office/drawing/2014/main" id="{24A5A893-2546-4D32-A2AF-EB104ACEF0E0}"/>
              </a:ext>
            </a:extLst>
          </p:cNvPr>
          <p:cNvSpPr/>
          <p:nvPr/>
        </p:nvSpPr>
        <p:spPr>
          <a:xfrm>
            <a:off x="12192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國際關係</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8" name="Rectangle 1">
            <a:extLst>
              <a:ext uri="{FF2B5EF4-FFF2-40B4-BE49-F238E27FC236}">
                <a16:creationId xmlns:a16="http://schemas.microsoft.com/office/drawing/2014/main" id="{45DB1467-DB4D-4DFB-A9F7-FEDEB343AFE0}"/>
              </a:ext>
            </a:extLst>
          </p:cNvPr>
          <p:cNvSpPr/>
          <p:nvPr/>
        </p:nvSpPr>
        <p:spPr>
          <a:xfrm>
            <a:off x="2286000" y="91189"/>
            <a:ext cx="958970" cy="304800"/>
          </a:xfrm>
          <a:prstGeom prst="rect">
            <a:avLst/>
          </a:prstGeom>
          <a:solidFill>
            <a:srgbClr val="D9D9D9"/>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2">
                    <a:lumMod val="75000"/>
                  </a:schemeClr>
                </a:solidFill>
                <a:latin typeface="標楷體" panose="03000509000000000000" pitchFamily="65" charset="-120"/>
                <a:ea typeface="標楷體" panose="03000509000000000000" pitchFamily="65" charset="-120"/>
              </a:rPr>
              <a:t>國際研究</a:t>
            </a:r>
            <a:endParaRPr lang="en-US" sz="1400" b="1" dirty="0">
              <a:solidFill>
                <a:schemeClr val="bg2">
                  <a:lumMod val="75000"/>
                </a:schemeClr>
              </a:solidFill>
              <a:latin typeface="標楷體" panose="03000509000000000000" pitchFamily="65" charset="-120"/>
              <a:ea typeface="標楷體" panose="03000509000000000000" pitchFamily="65" charset="-120"/>
            </a:endParaRPr>
          </a:p>
        </p:txBody>
      </p:sp>
      <p:graphicFrame>
        <p:nvGraphicFramePr>
          <p:cNvPr id="10" name="表格 9">
            <a:extLst>
              <a:ext uri="{FF2B5EF4-FFF2-40B4-BE49-F238E27FC236}">
                <a16:creationId xmlns:a16="http://schemas.microsoft.com/office/drawing/2014/main" id="{C69576C9-DFDA-4A0B-8EEC-FF51314A8E13}"/>
              </a:ext>
            </a:extLst>
          </p:cNvPr>
          <p:cNvGraphicFramePr>
            <a:graphicFrameLocks noGrp="1"/>
          </p:cNvGraphicFramePr>
          <p:nvPr>
            <p:extLst>
              <p:ext uri="{D42A27DB-BD31-4B8C-83A1-F6EECF244321}">
                <p14:modId xmlns:p14="http://schemas.microsoft.com/office/powerpoint/2010/main" val="1104134341"/>
              </p:ext>
            </p:extLst>
          </p:nvPr>
        </p:nvGraphicFramePr>
        <p:xfrm>
          <a:off x="152400" y="390719"/>
          <a:ext cx="11789923" cy="6071292"/>
        </p:xfrm>
        <a:graphic>
          <a:graphicData uri="http://schemas.openxmlformats.org/drawingml/2006/table">
            <a:tbl>
              <a:tblPr firstRow="1" bandRow="1">
                <a:tableStyleId>{5C22544A-7EE6-4342-B048-85BDC9FD1C3A}</a:tableStyleId>
              </a:tblPr>
              <a:tblGrid>
                <a:gridCol w="2329764">
                  <a:extLst>
                    <a:ext uri="{9D8B030D-6E8A-4147-A177-3AD203B41FA5}">
                      <a16:colId xmlns:a16="http://schemas.microsoft.com/office/drawing/2014/main" val="2645993522"/>
                    </a:ext>
                  </a:extLst>
                </a:gridCol>
                <a:gridCol w="9460159">
                  <a:extLst>
                    <a:ext uri="{9D8B030D-6E8A-4147-A177-3AD203B41FA5}">
                      <a16:colId xmlns:a16="http://schemas.microsoft.com/office/drawing/2014/main" val="1290570925"/>
                    </a:ext>
                  </a:extLst>
                </a:gridCol>
              </a:tblGrid>
              <a:tr h="612232">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sz="1800" b="1" dirty="0">
                          <a:latin typeface="微軟正黑體" panose="020B0604030504040204" pitchFamily="34" charset="-120"/>
                          <a:ea typeface="微軟正黑體" panose="020B0604030504040204" pitchFamily="34" charset="-120"/>
                        </a:rPr>
                        <a:t>教育部來函重申：辦理赴陸教育交流活動應注意事項</a:t>
                      </a:r>
                      <a:endParaRPr lang="zh-TW" altLang="en-US" sz="1800" dirty="0">
                        <a:latin typeface="微軟正黑體" panose="020B0604030504040204" pitchFamily="34" charset="-120"/>
                        <a:ea typeface="微軟正黑體" panose="020B0604030504040204" pitchFamily="34" charset="-120"/>
                      </a:endParaRPr>
                    </a:p>
                  </a:txBody>
                  <a:tcPr anchor="ctr"/>
                </a:tc>
                <a:tc hMerge="1">
                  <a:txBody>
                    <a:bodyPr/>
                    <a:lstStyle/>
                    <a:p>
                      <a:endParaRPr lang="zh-TW" altLang="en-US" dirty="0"/>
                    </a:p>
                  </a:txBody>
                  <a:tcPr/>
                </a:tc>
                <a:extLst>
                  <a:ext uri="{0D108BD9-81ED-4DB2-BD59-A6C34878D82A}">
                    <a16:rowId xmlns:a16="http://schemas.microsoft.com/office/drawing/2014/main" val="1437845974"/>
                  </a:ext>
                </a:extLst>
              </a:tr>
              <a:tr h="5459060">
                <a:tc>
                  <a:txBody>
                    <a:bodyPr/>
                    <a:lstStyle/>
                    <a:p>
                      <a:pPr algn="ctr"/>
                      <a:r>
                        <a:rPr lang="zh-TW" altLang="en-US" sz="1800" b="1" dirty="0">
                          <a:latin typeface="微軟正黑體" panose="020B0604030504040204" pitchFamily="34" charset="-120"/>
                          <a:ea typeface="微軟正黑體" panose="020B0604030504040204" pitchFamily="34" charset="-120"/>
                        </a:rPr>
                        <a:t>注意事項</a:t>
                      </a:r>
                    </a:p>
                  </a:txBody>
                  <a:tcPr anchor="ctr"/>
                </a:tc>
                <a:tc>
                  <a:txBody>
                    <a:bodyPr/>
                    <a:lstStyle/>
                    <a:p>
                      <a:pPr lvl="0">
                        <a:defRPr/>
                      </a:pPr>
                      <a:r>
                        <a:rPr lang="zh-TW" altLang="en-US" sz="1600" dirty="0">
                          <a:latin typeface="微軟正黑體" panose="020B0604030504040204" pitchFamily="34" charset="-120"/>
                          <a:ea typeface="微軟正黑體" panose="020B0604030504040204" pitchFamily="34" charset="-120"/>
                        </a:rPr>
                        <a:t>教育部自</a:t>
                      </a:r>
                      <a:r>
                        <a:rPr lang="en-US" altLang="zh-TW" sz="1600" dirty="0">
                          <a:latin typeface="微軟正黑體" panose="020B0604030504040204" pitchFamily="34" charset="-120"/>
                          <a:ea typeface="微軟正黑體" panose="020B0604030504040204" pitchFamily="34" charset="-120"/>
                        </a:rPr>
                        <a:t>108</a:t>
                      </a:r>
                      <a:r>
                        <a:rPr lang="zh-TW" altLang="en-US" sz="1600" dirty="0">
                          <a:latin typeface="微軟正黑體" panose="020B0604030504040204" pitchFamily="34" charset="-120"/>
                          <a:ea typeface="微軟正黑體" panose="020B0604030504040204" pitchFamily="34" charset="-120"/>
                        </a:rPr>
                        <a:t>年建置「赴陸教育交流活動登錄平臺」，要求學校組團赴陸（含</a:t>
                      </a:r>
                      <a:r>
                        <a:rPr lang="zh-TW" altLang="en-US" sz="1600" b="1" dirty="0">
                          <a:solidFill>
                            <a:srgbClr val="0000FF"/>
                          </a:solidFill>
                          <a:latin typeface="微軟正黑體" panose="020B0604030504040204" pitchFamily="34" charset="-120"/>
                          <a:ea typeface="微軟正黑體" panose="020B0604030504040204" pitchFamily="34" charset="-120"/>
                        </a:rPr>
                        <a:t>實體</a:t>
                      </a:r>
                      <a:r>
                        <a:rPr lang="zh-TW" altLang="en-US" sz="1600" dirty="0">
                          <a:latin typeface="微軟正黑體" panose="020B0604030504040204" pitchFamily="34" charset="-120"/>
                          <a:ea typeface="微軟正黑體" panose="020B0604030504040204" pitchFamily="34" charset="-120"/>
                        </a:rPr>
                        <a:t>及</a:t>
                      </a:r>
                      <a:r>
                        <a:rPr lang="zh-TW" altLang="en-US" sz="1600" b="1" dirty="0">
                          <a:solidFill>
                            <a:srgbClr val="0000FF"/>
                          </a:solidFill>
                          <a:latin typeface="微軟正黑體" panose="020B0604030504040204" pitchFamily="34" charset="-120"/>
                          <a:ea typeface="微軟正黑體" panose="020B0604030504040204" pitchFamily="34" charset="-120"/>
                        </a:rPr>
                        <a:t>線上</a:t>
                      </a:r>
                      <a:r>
                        <a:rPr lang="zh-TW" altLang="en-US" sz="1600" dirty="0">
                          <a:latin typeface="微軟正黑體" panose="020B0604030504040204" pitchFamily="34" charset="-120"/>
                          <a:ea typeface="微軟正黑體" panose="020B0604030504040204" pitchFamily="34" charset="-120"/>
                        </a:rPr>
                        <a:t>）之教育交流活動須：</a:t>
                      </a:r>
                      <a:endParaRPr lang="en-US" altLang="zh-TW" sz="1600" dirty="0">
                        <a:latin typeface="微軟正黑體" panose="020B0604030504040204" pitchFamily="34" charset="-120"/>
                        <a:ea typeface="微軟正黑體" panose="020B0604030504040204" pitchFamily="34" charset="-120"/>
                      </a:endParaRPr>
                    </a:p>
                    <a:p>
                      <a:pPr lvl="0">
                        <a:defRPr/>
                      </a:pPr>
                      <a:endParaRPr lang="en-US" altLang="zh-TW" sz="1600" dirty="0">
                        <a:latin typeface="微軟正黑體" panose="020B0604030504040204" pitchFamily="34" charset="-120"/>
                        <a:ea typeface="微軟正黑體" panose="020B0604030504040204" pitchFamily="34" charset="-120"/>
                      </a:endParaRPr>
                    </a:p>
                    <a:p>
                      <a:pPr lvl="0">
                        <a:defRPr/>
                      </a:pPr>
                      <a:endParaRPr lang="en-US" altLang="zh-TW" sz="1600" dirty="0">
                        <a:latin typeface="微軟正黑體" panose="020B0604030504040204" pitchFamily="34" charset="-120"/>
                        <a:ea typeface="微軟正黑體" panose="020B0604030504040204" pitchFamily="34" charset="-120"/>
                      </a:endParaRPr>
                    </a:p>
                    <a:p>
                      <a:pPr lvl="0">
                        <a:lnSpc>
                          <a:spcPct val="150000"/>
                        </a:lnSpc>
                        <a:defRPr/>
                      </a:pPr>
                      <a:r>
                        <a:rPr lang="en-US" altLang="zh-TW" sz="1600" dirty="0">
                          <a:latin typeface="微軟正黑體" panose="020B0604030504040204" pitchFamily="34" charset="-120"/>
                          <a:ea typeface="微軟正黑體" panose="020B0604030504040204" pitchFamily="34" charset="-120"/>
                        </a:rPr>
                        <a:t>    </a:t>
                      </a:r>
                      <a:r>
                        <a:rPr lang="zh-TW" altLang="en-US" sz="1600" dirty="0">
                          <a:latin typeface="微軟正黑體" panose="020B0604030504040204" pitchFamily="34" charset="-120"/>
                          <a:ea typeface="微軟正黑體" panose="020B0604030504040204" pitchFamily="34" charset="-120"/>
                        </a:rPr>
                        <a:t>✔</a:t>
                      </a:r>
                      <a:r>
                        <a:rPr lang="zh-TW" altLang="en-US" sz="1600" b="1" dirty="0">
                          <a:latin typeface="微軟正黑體" panose="020B0604030504040204" pitchFamily="34" charset="-120"/>
                          <a:ea typeface="微軟正黑體" panose="020B0604030504040204" pitchFamily="34" charset="-120"/>
                        </a:rPr>
                        <a:t>學生請假參加</a:t>
                      </a:r>
                      <a:r>
                        <a:rPr lang="zh-TW" altLang="en-US" sz="1600" dirty="0">
                          <a:latin typeface="微軟正黑體" panose="020B0604030504040204" pitchFamily="34" charset="-120"/>
                          <a:ea typeface="微軟正黑體" panose="020B0604030504040204" pitchFamily="34" charset="-120"/>
                        </a:rPr>
                        <a:t>校內外機關、單位、社團、系學會、民間基金會或協會辦理或</a:t>
                      </a:r>
                      <a:r>
                        <a:rPr lang="zh-TW" altLang="en-US" sz="1600" b="1" dirty="0">
                          <a:latin typeface="微軟正黑體" panose="020B0604030504040204" pitchFamily="34" charset="-120"/>
                          <a:ea typeface="微軟正黑體" panose="020B0604030504040204" pitchFamily="34" charset="-120"/>
                        </a:rPr>
                        <a:t>教師自行招攬</a:t>
                      </a:r>
                      <a:r>
                        <a:rPr lang="zh-TW" altLang="en-US" sz="1600" dirty="0">
                          <a:latin typeface="微軟正黑體" panose="020B0604030504040204" pitchFamily="34" charset="-120"/>
                          <a:ea typeface="微軟正黑體" panose="020B0604030504040204" pitchFamily="34" charset="-120"/>
                        </a:rPr>
                        <a:t>校內外學生赴陸交流活動，各校亦應至前揭平臺填報，皆應填報平臺。</a:t>
                      </a:r>
                      <a:endParaRPr lang="en-US" altLang="zh-TW" sz="1600" dirty="0">
                        <a:latin typeface="微軟正黑體" panose="020B0604030504040204" pitchFamily="34" charset="-120"/>
                        <a:ea typeface="微軟正黑體" panose="020B0604030504040204" pitchFamily="34" charset="-120"/>
                      </a:endParaRPr>
                    </a:p>
                    <a:p>
                      <a:pPr lvl="0">
                        <a:lnSpc>
                          <a:spcPct val="150000"/>
                        </a:lnSpc>
                        <a:defRPr/>
                      </a:pPr>
                      <a:r>
                        <a:rPr lang="en-US" altLang="zh-TW" sz="1600" dirty="0">
                          <a:latin typeface="微軟正黑體" panose="020B0604030504040204" pitchFamily="34" charset="-120"/>
                          <a:ea typeface="微軟正黑體" panose="020B0604030504040204" pitchFamily="34" charset="-120"/>
                        </a:rPr>
                        <a:t>    </a:t>
                      </a:r>
                      <a:r>
                        <a:rPr lang="zh-TW" altLang="en-US" sz="1600" dirty="0">
                          <a:latin typeface="微軟正黑體" panose="020B0604030504040204" pitchFamily="34" charset="-120"/>
                          <a:ea typeface="微軟正黑體" panose="020B0604030504040204" pitchFamily="34" charset="-120"/>
                        </a:rPr>
                        <a:t>✔若為「帶學生赴陸」，</a:t>
                      </a:r>
                      <a:r>
                        <a:rPr lang="zh-TW" altLang="en-US" sz="1600" b="1" dirty="0">
                          <a:solidFill>
                            <a:srgbClr val="0000FF"/>
                          </a:solidFill>
                          <a:latin typeface="微軟正黑體" panose="020B0604030504040204" pitchFamily="34" charset="-120"/>
                          <a:ea typeface="微軟正黑體" panose="020B0604030504040204" pitchFamily="34" charset="-120"/>
                        </a:rPr>
                        <a:t>必須登錄</a:t>
                      </a:r>
                      <a:r>
                        <a:rPr lang="zh-TW" altLang="en-US" sz="1600" dirty="0">
                          <a:latin typeface="微軟正黑體" panose="020B0604030504040204" pitchFamily="34" charset="-120"/>
                          <a:ea typeface="微軟正黑體" panose="020B0604030504040204" pitchFamily="34" charset="-120"/>
                        </a:rPr>
                        <a:t>教育部「赴陸教育交流活動登錄平臺」。</a:t>
                      </a:r>
                      <a:endParaRPr lang="en-US" altLang="zh-TW" sz="1600" dirty="0">
                        <a:latin typeface="微軟正黑體" panose="020B0604030504040204" pitchFamily="34" charset="-120"/>
                        <a:ea typeface="微軟正黑體" panose="020B0604030504040204" pitchFamily="34" charset="-120"/>
                      </a:endParaRPr>
                    </a:p>
                    <a:p>
                      <a:pPr lvl="0">
                        <a:lnSpc>
                          <a:spcPct val="150000"/>
                        </a:lnSpc>
                        <a:defRPr/>
                      </a:pPr>
                      <a:r>
                        <a:rPr lang="en-US" altLang="zh-TW" sz="1600" dirty="0">
                          <a:latin typeface="微軟正黑體" panose="020B0604030504040204" pitchFamily="34" charset="-120"/>
                          <a:ea typeface="微軟正黑體" panose="020B0604030504040204" pitchFamily="34" charset="-120"/>
                        </a:rPr>
                        <a:t>    </a:t>
                      </a:r>
                      <a:r>
                        <a:rPr lang="zh-TW" altLang="en-US" sz="1600" dirty="0">
                          <a:latin typeface="微軟正黑體" panose="020B0604030504040204" pitchFamily="34" charset="-120"/>
                          <a:ea typeface="微軟正黑體" panose="020B0604030504040204" pitchFamily="34" charset="-120"/>
                        </a:rPr>
                        <a:t>✔若為「老師單獨前往」，</a:t>
                      </a:r>
                      <a:r>
                        <a:rPr lang="zh-TW" altLang="en-US" sz="1600" b="1" dirty="0">
                          <a:solidFill>
                            <a:srgbClr val="0000FF"/>
                          </a:solidFill>
                          <a:latin typeface="微軟正黑體" panose="020B0604030504040204" pitchFamily="34" charset="-120"/>
                          <a:ea typeface="微軟正黑體" panose="020B0604030504040204" pitchFamily="34" charset="-120"/>
                        </a:rPr>
                        <a:t>雖非硬性</a:t>
                      </a:r>
                      <a:r>
                        <a:rPr lang="zh-TW" altLang="en-US" sz="1600" dirty="0">
                          <a:latin typeface="微軟正黑體" panose="020B0604030504040204" pitchFamily="34" charset="-120"/>
                          <a:ea typeface="微軟正黑體" panose="020B0604030504040204" pitchFamily="34" charset="-120"/>
                        </a:rPr>
                        <a:t>要求登錄，仍建議審慎評估並落實教育部重申之規定。</a:t>
                      </a:r>
                      <a:br>
                        <a:rPr lang="zh-TW" altLang="en-US" sz="1600" dirty="0">
                          <a:latin typeface="微軟正黑體" panose="020B0604030504040204" pitchFamily="34" charset="-120"/>
                          <a:ea typeface="微軟正黑體" panose="020B0604030504040204" pitchFamily="34" charset="-120"/>
                        </a:rPr>
                      </a:br>
                      <a:r>
                        <a:rPr lang="zh-TW" altLang="en-US" sz="1600" dirty="0">
                          <a:latin typeface="微軟正黑體" panose="020B0604030504040204" pitchFamily="34" charset="-120"/>
                          <a:ea typeface="微軟正黑體" panose="020B0604030504040204" pitchFamily="34" charset="-120"/>
                        </a:rPr>
                        <a:t>　✔</a:t>
                      </a:r>
                      <a:r>
                        <a:rPr lang="zh-TW" altLang="en-US" sz="1600" b="1" dirty="0">
                          <a:solidFill>
                            <a:srgbClr val="0000FF"/>
                          </a:solidFill>
                          <a:latin typeface="微軟正黑體" panose="020B0604030504040204" pitchFamily="34" charset="-120"/>
                          <a:ea typeface="微軟正黑體" panose="020B0604030504040204" pitchFamily="34" charset="-120"/>
                        </a:rPr>
                        <a:t>活動前</a:t>
                      </a:r>
                      <a:r>
                        <a:rPr lang="en-US" altLang="zh-TW" sz="1600" b="1" dirty="0">
                          <a:solidFill>
                            <a:srgbClr val="0000FF"/>
                          </a:solidFill>
                          <a:latin typeface="微軟正黑體" panose="020B0604030504040204" pitchFamily="34" charset="-120"/>
                          <a:ea typeface="微軟正黑體" panose="020B0604030504040204" pitchFamily="34" charset="-120"/>
                        </a:rPr>
                        <a:t>1</a:t>
                      </a:r>
                      <a:r>
                        <a:rPr lang="zh-TW" altLang="en-US" sz="1600" b="1" dirty="0">
                          <a:solidFill>
                            <a:srgbClr val="0000FF"/>
                          </a:solidFill>
                          <a:latin typeface="微軟正黑體" panose="020B0604030504040204" pitchFamily="34" charset="-120"/>
                          <a:ea typeface="微軟正黑體" panose="020B0604030504040204" pitchFamily="34" charset="-120"/>
                        </a:rPr>
                        <a:t>個月</a:t>
                      </a:r>
                      <a:r>
                        <a:rPr lang="zh-TW" altLang="en-US" sz="1600" dirty="0">
                          <a:latin typeface="微軟正黑體" panose="020B0604030504040204" pitchFamily="34" charset="-120"/>
                          <a:ea typeface="微軟正黑體" panose="020B0604030504040204" pitchFamily="34" charset="-120"/>
                        </a:rPr>
                        <a:t>完成「教育交流活動」登錄</a:t>
                      </a:r>
                      <a:br>
                        <a:rPr lang="zh-TW" altLang="en-US" sz="1600" dirty="0">
                          <a:latin typeface="微軟正黑體" panose="020B0604030504040204" pitchFamily="34" charset="-120"/>
                          <a:ea typeface="微軟正黑體" panose="020B0604030504040204" pitchFamily="34" charset="-120"/>
                        </a:rPr>
                      </a:br>
                      <a:r>
                        <a:rPr lang="zh-TW" altLang="en-US" sz="1600" dirty="0">
                          <a:latin typeface="微軟正黑體" panose="020B0604030504040204" pitchFamily="34" charset="-120"/>
                          <a:ea typeface="微軟正黑體" panose="020B0604030504040204" pitchFamily="34" charset="-120"/>
                        </a:rPr>
                        <a:t>　✔</a:t>
                      </a:r>
                      <a:r>
                        <a:rPr lang="zh-TW" altLang="en-US" sz="1600" b="1" dirty="0">
                          <a:solidFill>
                            <a:srgbClr val="0000FF"/>
                          </a:solidFill>
                          <a:latin typeface="微軟正黑體" panose="020B0604030504040204" pitchFamily="34" charset="-120"/>
                          <a:ea typeface="微軟正黑體" panose="020B0604030504040204" pitchFamily="34" charset="-120"/>
                        </a:rPr>
                        <a:t>活動後</a:t>
                      </a:r>
                      <a:r>
                        <a:rPr lang="en-US" altLang="zh-TW" sz="1600" b="1" dirty="0">
                          <a:solidFill>
                            <a:srgbClr val="0000FF"/>
                          </a:solidFill>
                          <a:latin typeface="微軟正黑體" panose="020B0604030504040204" pitchFamily="34" charset="-120"/>
                          <a:ea typeface="微軟正黑體" panose="020B0604030504040204" pitchFamily="34" charset="-120"/>
                        </a:rPr>
                        <a:t>1</a:t>
                      </a:r>
                      <a:r>
                        <a:rPr lang="zh-TW" altLang="en-US" sz="1600" b="1" dirty="0">
                          <a:solidFill>
                            <a:srgbClr val="0000FF"/>
                          </a:solidFill>
                          <a:latin typeface="微軟正黑體" panose="020B0604030504040204" pitchFamily="34" charset="-120"/>
                          <a:ea typeface="微軟正黑體" panose="020B0604030504040204" pitchFamily="34" charset="-120"/>
                        </a:rPr>
                        <a:t>個月</a:t>
                      </a:r>
                      <a:r>
                        <a:rPr lang="zh-TW" altLang="en-US" sz="1600" dirty="0">
                          <a:latin typeface="微軟正黑體" panose="020B0604030504040204" pitchFamily="34" charset="-120"/>
                          <a:ea typeface="微軟正黑體" panose="020B0604030504040204" pitchFamily="34" charset="-120"/>
                        </a:rPr>
                        <a:t>內完成「事後登錄」回報</a:t>
                      </a:r>
                      <a:br>
                        <a:rPr lang="zh-TW" altLang="en-US" sz="1600" dirty="0">
                          <a:latin typeface="微軟正黑體" panose="020B0604030504040204" pitchFamily="34" charset="-120"/>
                          <a:ea typeface="微軟正黑體" panose="020B0604030504040204" pitchFamily="34" charset="-120"/>
                        </a:rPr>
                      </a:br>
                      <a:r>
                        <a:rPr lang="zh-TW" altLang="en-US" sz="1600" dirty="0">
                          <a:latin typeface="微軟正黑體" panose="020B0604030504040204" pitchFamily="34" charset="-120"/>
                          <a:ea typeface="微軟正黑體" panose="020B0604030504040204" pitchFamily="34" charset="-120"/>
                        </a:rPr>
                        <a:t>　✔協助公告陸方活動訊息者，須於公告日前或公告日起</a:t>
                      </a:r>
                      <a:r>
                        <a:rPr lang="en-US" altLang="zh-TW" sz="1600" b="1" dirty="0">
                          <a:solidFill>
                            <a:srgbClr val="0000FF"/>
                          </a:solidFill>
                          <a:latin typeface="微軟正黑體" panose="020B0604030504040204" pitchFamily="34" charset="-120"/>
                          <a:ea typeface="微軟正黑體" panose="020B0604030504040204" pitchFamily="34" charset="-120"/>
                        </a:rPr>
                        <a:t>3</a:t>
                      </a:r>
                      <a:r>
                        <a:rPr lang="zh-TW" altLang="en-US" sz="1600" b="1" dirty="0">
                          <a:solidFill>
                            <a:srgbClr val="0000FF"/>
                          </a:solidFill>
                          <a:latin typeface="微軟正黑體" panose="020B0604030504040204" pitchFamily="34" charset="-120"/>
                          <a:ea typeface="微軟正黑體" panose="020B0604030504040204" pitchFamily="34" charset="-120"/>
                        </a:rPr>
                        <a:t>日內</a:t>
                      </a:r>
                      <a:r>
                        <a:rPr lang="zh-TW" altLang="en-US" sz="1600" dirty="0">
                          <a:latin typeface="微軟正黑體" panose="020B0604030504040204" pitchFamily="34" charset="-120"/>
                          <a:ea typeface="微軟正黑體" panose="020B0604030504040204" pitchFamily="34" charset="-120"/>
                        </a:rPr>
                        <a:t>完成「協助公告陸方活動訊息」登錄。</a:t>
                      </a:r>
                      <a:endParaRPr lang="en-US" altLang="zh-TW" sz="1600" dirty="0">
                        <a:latin typeface="微軟正黑體" panose="020B0604030504040204" pitchFamily="34" charset="-120"/>
                        <a:ea typeface="微軟正黑體" panose="020B0604030504040204" pitchFamily="34" charset="-120"/>
                      </a:endParaRPr>
                    </a:p>
                    <a:p>
                      <a:pPr lvl="0">
                        <a:lnSpc>
                          <a:spcPct val="150000"/>
                        </a:lnSpc>
                        <a:defRPr/>
                      </a:pPr>
                      <a:endParaRPr lang="en-US" altLang="zh-TW" sz="1600" dirty="0">
                        <a:latin typeface="微軟正黑體" panose="020B0604030504040204" pitchFamily="34" charset="-120"/>
                        <a:ea typeface="微軟正黑體" panose="020B0604030504040204" pitchFamily="34" charset="-120"/>
                      </a:endParaRPr>
                    </a:p>
                    <a:p>
                      <a:pPr lvl="0">
                        <a:lnSpc>
                          <a:spcPct val="150000"/>
                        </a:lnSpc>
                        <a:defRPr/>
                      </a:pPr>
                      <a:r>
                        <a:rPr lang="zh-TW" altLang="en-US" sz="1600"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1600" dirty="0">
                          <a:latin typeface="微軟正黑體" panose="020B0604030504040204" pitchFamily="34" charset="-120"/>
                          <a:ea typeface="微軟正黑體" panose="020B0604030504040204" pitchFamily="34" charset="-120"/>
                        </a:rPr>
                        <a:t>有需要登錄平臺的學院</a:t>
                      </a:r>
                      <a:r>
                        <a:rPr lang="en-US" altLang="zh-TW" sz="1600" dirty="0">
                          <a:latin typeface="微軟正黑體" panose="020B0604030504040204" pitchFamily="34" charset="-120"/>
                          <a:ea typeface="微軟正黑體" panose="020B0604030504040204" pitchFamily="34" charset="-120"/>
                        </a:rPr>
                        <a:t>, </a:t>
                      </a:r>
                      <a:r>
                        <a:rPr lang="zh-TW" altLang="en-US" sz="1600" dirty="0">
                          <a:latin typeface="微軟正黑體" panose="020B0604030504040204" pitchFamily="34" charset="-120"/>
                          <a:ea typeface="微軟正黑體" panose="020B0604030504040204" pitchFamily="34" charset="-120"/>
                        </a:rPr>
                        <a:t>國際處可協助開通學院子帳號</a:t>
                      </a:r>
                      <a:endParaRPr lang="en-US" altLang="zh-TW" sz="1600" dirty="0">
                        <a:latin typeface="微軟正黑體" panose="020B0604030504040204" pitchFamily="34" charset="-120"/>
                        <a:ea typeface="微軟正黑體" panose="020B0604030504040204" pitchFamily="34" charset="-120"/>
                      </a:endParaRPr>
                    </a:p>
                    <a:p>
                      <a:pPr lvl="0" algn="r">
                        <a:defRPr/>
                      </a:pPr>
                      <a:r>
                        <a:rPr lang="en-US" altLang="zh-TW" sz="1200" dirty="0">
                          <a:latin typeface="微軟正黑體" panose="020B0604030504040204" pitchFamily="34" charset="-120"/>
                          <a:ea typeface="微軟正黑體" panose="020B0604030504040204" pitchFamily="34" charset="-120"/>
                        </a:rPr>
                        <a:t>(</a:t>
                      </a:r>
                      <a:r>
                        <a:rPr lang="zh-TW" altLang="en-US" sz="1200" dirty="0">
                          <a:latin typeface="微軟正黑體" panose="020B0604030504040204" pitchFamily="34" charset="-120"/>
                          <a:ea typeface="微軟正黑體" panose="020B0604030504040204" pitchFamily="34" charset="-120"/>
                        </a:rPr>
                        <a:t>教育部來文日：</a:t>
                      </a:r>
                      <a:r>
                        <a:rPr lang="en-US" altLang="zh-TW" sz="1200" dirty="0">
                          <a:latin typeface="微軟正黑體" panose="020B0604030504040204" pitchFamily="34" charset="-120"/>
                          <a:ea typeface="微軟正黑體" panose="020B0604030504040204" pitchFamily="34" charset="-120"/>
                        </a:rPr>
                        <a:t>114</a:t>
                      </a:r>
                      <a:r>
                        <a:rPr lang="zh-TW" altLang="en-US" sz="1200" dirty="0">
                          <a:latin typeface="微軟正黑體" panose="020B0604030504040204" pitchFamily="34" charset="-120"/>
                          <a:ea typeface="微軟正黑體" panose="020B0604030504040204" pitchFamily="34" charset="-120"/>
                        </a:rPr>
                        <a:t>年</a:t>
                      </a:r>
                      <a:r>
                        <a:rPr lang="en-US" altLang="zh-TW" sz="1200" dirty="0">
                          <a:latin typeface="微軟正黑體" panose="020B0604030504040204" pitchFamily="34" charset="-120"/>
                          <a:ea typeface="微軟正黑體" panose="020B0604030504040204" pitchFamily="34" charset="-120"/>
                        </a:rPr>
                        <a:t>4</a:t>
                      </a:r>
                      <a:r>
                        <a:rPr lang="zh-TW" altLang="en-US" sz="1200" dirty="0">
                          <a:latin typeface="微軟正黑體" panose="020B0604030504040204" pitchFamily="34" charset="-120"/>
                          <a:ea typeface="微軟正黑體" panose="020B0604030504040204" pitchFamily="34" charset="-120"/>
                        </a:rPr>
                        <a:t>月</a:t>
                      </a:r>
                      <a:r>
                        <a:rPr lang="en-US" altLang="zh-TW" sz="1200" dirty="0">
                          <a:latin typeface="微軟正黑體" panose="020B0604030504040204" pitchFamily="34" charset="-120"/>
                          <a:ea typeface="微軟正黑體" panose="020B0604030504040204" pitchFamily="34" charset="-120"/>
                        </a:rPr>
                        <a:t>9</a:t>
                      </a:r>
                      <a:r>
                        <a:rPr lang="zh-TW" altLang="en-US" sz="1200" dirty="0">
                          <a:latin typeface="微軟正黑體" panose="020B0604030504040204" pitchFamily="34" charset="-120"/>
                          <a:ea typeface="微軟正黑體" panose="020B0604030504040204" pitchFamily="34" charset="-120"/>
                        </a:rPr>
                        <a:t>日</a:t>
                      </a:r>
                      <a:r>
                        <a:rPr lang="en-US" altLang="zh-TW" sz="1200" dirty="0">
                          <a:latin typeface="微軟正黑體" panose="020B0604030504040204" pitchFamily="34" charset="-120"/>
                          <a:ea typeface="微軟正黑體" panose="020B0604030504040204" pitchFamily="34" charset="-120"/>
                        </a:rPr>
                        <a:t>)</a:t>
                      </a:r>
                    </a:p>
                  </a:txBody>
                  <a:tcPr anchor="ctr"/>
                </a:tc>
                <a:extLst>
                  <a:ext uri="{0D108BD9-81ED-4DB2-BD59-A6C34878D82A}">
                    <a16:rowId xmlns:a16="http://schemas.microsoft.com/office/drawing/2014/main" val="603412632"/>
                  </a:ext>
                </a:extLst>
              </a:tr>
            </a:tbl>
          </a:graphicData>
        </a:graphic>
      </p:graphicFrame>
    </p:spTree>
    <p:extLst>
      <p:ext uri="{BB962C8B-B14F-4D97-AF65-F5344CB8AC3E}">
        <p14:creationId xmlns:p14="http://schemas.microsoft.com/office/powerpoint/2010/main" val="3007584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1F81C444-D770-4775-9486-0DA707B896E2}"/>
              </a:ext>
            </a:extLst>
          </p:cNvPr>
          <p:cNvSpPr/>
          <p:nvPr/>
        </p:nvSpPr>
        <p:spPr>
          <a:xfrm>
            <a:off x="0" y="368474"/>
            <a:ext cx="10972800" cy="914400"/>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p:cNvSpPr>
            <a:spLocks noGrp="1"/>
          </p:cNvSpPr>
          <p:nvPr>
            <p:ph type="title"/>
          </p:nvPr>
        </p:nvSpPr>
        <p:spPr>
          <a:xfrm>
            <a:off x="838200" y="395989"/>
            <a:ext cx="10515600" cy="861311"/>
          </a:xfrm>
        </p:spPr>
        <p:txBody>
          <a:bodyPr/>
          <a:lstStyle/>
          <a:p>
            <a:endParaRPr lang="zh-TW" altLang="en-US"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 name="內容版面配置區 2"/>
          <p:cNvSpPr>
            <a:spLocks noGrp="1"/>
          </p:cNvSpPr>
          <p:nvPr>
            <p:ph idx="1"/>
          </p:nvPr>
        </p:nvSpPr>
        <p:spPr/>
        <p:txBody>
          <a:bodyPr/>
          <a:lstStyle/>
          <a:p>
            <a:endParaRPr lang="zh-TW" altLang="en-US" dirty="0"/>
          </a:p>
        </p:txBody>
      </p:sp>
      <p:sp>
        <p:nvSpPr>
          <p:cNvPr id="4" name="Rectangle 1">
            <a:extLst>
              <a:ext uri="{FF2B5EF4-FFF2-40B4-BE49-F238E27FC236}">
                <a16:creationId xmlns:a16="http://schemas.microsoft.com/office/drawing/2014/main" id="{9E82AE4F-5C39-470A-85FE-098E5F2E5F3B}"/>
              </a:ext>
            </a:extLst>
          </p:cNvPr>
          <p:cNvSpPr/>
          <p:nvPr/>
        </p:nvSpPr>
        <p:spPr>
          <a:xfrm>
            <a:off x="1524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國際學生</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5" name="Rectangle 1">
            <a:extLst>
              <a:ext uri="{FF2B5EF4-FFF2-40B4-BE49-F238E27FC236}">
                <a16:creationId xmlns:a16="http://schemas.microsoft.com/office/drawing/2014/main" id="{BBC54E60-E7BD-46D2-9B6F-259EBA91ECAE}"/>
              </a:ext>
            </a:extLst>
          </p:cNvPr>
          <p:cNvSpPr/>
          <p:nvPr/>
        </p:nvSpPr>
        <p:spPr>
          <a:xfrm>
            <a:off x="3352800" y="93130"/>
            <a:ext cx="958970" cy="304800"/>
          </a:xfrm>
          <a:prstGeom prst="rect">
            <a:avLst/>
          </a:prstGeom>
          <a:solidFill>
            <a:schemeClr val="accent2">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accent2">
                    <a:lumMod val="75000"/>
                  </a:schemeClr>
                </a:solidFill>
                <a:latin typeface="標楷體" panose="03000509000000000000" pitchFamily="65" charset="-120"/>
                <a:ea typeface="標楷體" panose="03000509000000000000" pitchFamily="65" charset="-120"/>
              </a:rPr>
              <a:t>國際盟校</a:t>
            </a:r>
            <a:endParaRPr lang="en-US" sz="1400" b="1" dirty="0">
              <a:solidFill>
                <a:schemeClr val="accent2">
                  <a:lumMod val="75000"/>
                </a:schemeClr>
              </a:solidFill>
              <a:latin typeface="標楷體" panose="03000509000000000000" pitchFamily="65" charset="-120"/>
              <a:ea typeface="標楷體" panose="03000509000000000000" pitchFamily="65" charset="-120"/>
            </a:endParaRPr>
          </a:p>
        </p:txBody>
      </p:sp>
      <p:sp>
        <p:nvSpPr>
          <p:cNvPr id="6" name="Rectangle 1">
            <a:extLst>
              <a:ext uri="{FF2B5EF4-FFF2-40B4-BE49-F238E27FC236}">
                <a16:creationId xmlns:a16="http://schemas.microsoft.com/office/drawing/2014/main" id="{0C3C7CF1-ED99-4042-BA0B-3BC510229240}"/>
              </a:ext>
            </a:extLst>
          </p:cNvPr>
          <p:cNvSpPr/>
          <p:nvPr/>
        </p:nvSpPr>
        <p:spPr>
          <a:xfrm>
            <a:off x="4419600" y="93130"/>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未來活動</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7" name="Rectangle 1">
            <a:extLst>
              <a:ext uri="{FF2B5EF4-FFF2-40B4-BE49-F238E27FC236}">
                <a16:creationId xmlns:a16="http://schemas.microsoft.com/office/drawing/2014/main" id="{24A5A893-2546-4D32-A2AF-EB104ACEF0E0}"/>
              </a:ext>
            </a:extLst>
          </p:cNvPr>
          <p:cNvSpPr/>
          <p:nvPr/>
        </p:nvSpPr>
        <p:spPr>
          <a:xfrm>
            <a:off x="12192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國際關係</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8" name="Rectangle 1">
            <a:extLst>
              <a:ext uri="{FF2B5EF4-FFF2-40B4-BE49-F238E27FC236}">
                <a16:creationId xmlns:a16="http://schemas.microsoft.com/office/drawing/2014/main" id="{45DB1467-DB4D-4DFB-A9F7-FEDEB343AFE0}"/>
              </a:ext>
            </a:extLst>
          </p:cNvPr>
          <p:cNvSpPr/>
          <p:nvPr/>
        </p:nvSpPr>
        <p:spPr>
          <a:xfrm>
            <a:off x="2286000" y="91189"/>
            <a:ext cx="958970" cy="304800"/>
          </a:xfrm>
          <a:prstGeom prst="rect">
            <a:avLst/>
          </a:prstGeom>
          <a:solidFill>
            <a:srgbClr val="D9D9D9"/>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2">
                    <a:lumMod val="75000"/>
                  </a:schemeClr>
                </a:solidFill>
                <a:latin typeface="標楷體" panose="03000509000000000000" pitchFamily="65" charset="-120"/>
                <a:ea typeface="標楷體" panose="03000509000000000000" pitchFamily="65" charset="-120"/>
              </a:rPr>
              <a:t>國際研究</a:t>
            </a:r>
            <a:endParaRPr lang="en-US" sz="1400" b="1" dirty="0">
              <a:solidFill>
                <a:schemeClr val="bg2">
                  <a:lumMod val="75000"/>
                </a:schemeClr>
              </a:solidFill>
              <a:latin typeface="標楷體" panose="03000509000000000000" pitchFamily="65" charset="-120"/>
              <a:ea typeface="標楷體" panose="03000509000000000000" pitchFamily="65" charset="-120"/>
            </a:endParaRPr>
          </a:p>
        </p:txBody>
      </p:sp>
      <p:graphicFrame>
        <p:nvGraphicFramePr>
          <p:cNvPr id="10" name="表格 9">
            <a:extLst>
              <a:ext uri="{FF2B5EF4-FFF2-40B4-BE49-F238E27FC236}">
                <a16:creationId xmlns:a16="http://schemas.microsoft.com/office/drawing/2014/main" id="{C69576C9-DFDA-4A0B-8EEC-FF51314A8E13}"/>
              </a:ext>
            </a:extLst>
          </p:cNvPr>
          <p:cNvGraphicFramePr>
            <a:graphicFrameLocks noGrp="1"/>
          </p:cNvGraphicFramePr>
          <p:nvPr>
            <p:extLst>
              <p:ext uri="{D42A27DB-BD31-4B8C-83A1-F6EECF244321}">
                <p14:modId xmlns:p14="http://schemas.microsoft.com/office/powerpoint/2010/main" val="3646286824"/>
              </p:ext>
            </p:extLst>
          </p:nvPr>
        </p:nvGraphicFramePr>
        <p:xfrm>
          <a:off x="152400" y="390720"/>
          <a:ext cx="11789923" cy="6071291"/>
        </p:xfrm>
        <a:graphic>
          <a:graphicData uri="http://schemas.openxmlformats.org/drawingml/2006/table">
            <a:tbl>
              <a:tblPr firstRow="1" bandRow="1">
                <a:tableStyleId>{5C22544A-7EE6-4342-B048-85BDC9FD1C3A}</a:tableStyleId>
              </a:tblPr>
              <a:tblGrid>
                <a:gridCol w="2329764">
                  <a:extLst>
                    <a:ext uri="{9D8B030D-6E8A-4147-A177-3AD203B41FA5}">
                      <a16:colId xmlns:a16="http://schemas.microsoft.com/office/drawing/2014/main" val="2645993522"/>
                    </a:ext>
                  </a:extLst>
                </a:gridCol>
                <a:gridCol w="9460159">
                  <a:extLst>
                    <a:ext uri="{9D8B030D-6E8A-4147-A177-3AD203B41FA5}">
                      <a16:colId xmlns:a16="http://schemas.microsoft.com/office/drawing/2014/main" val="1290570925"/>
                    </a:ext>
                  </a:extLst>
                </a:gridCol>
              </a:tblGrid>
              <a:tr h="741706">
                <a:tc gridSpan="2">
                  <a:txBody>
                    <a:bodyPr/>
                    <a:lstStyle/>
                    <a:p>
                      <a:pPr algn="ctr"/>
                      <a:r>
                        <a:rPr lang="zh-TW" altLang="en-US" sz="1800" b="1" dirty="0">
                          <a:latin typeface="微軟正黑體" panose="020B0604030504040204" pitchFamily="34" charset="-120"/>
                          <a:ea typeface="微軟正黑體" panose="020B0604030504040204" pitchFamily="34" charset="-120"/>
                        </a:rPr>
                        <a:t>教育部來函重申：辦理赴陸教育交流活動應注意事項</a:t>
                      </a:r>
                      <a:endParaRPr lang="zh-TW" altLang="en-US" dirty="0">
                        <a:latin typeface="微軟正黑體" panose="020B0604030504040204" pitchFamily="34" charset="-120"/>
                        <a:ea typeface="微軟正黑體" panose="020B0604030504040204" pitchFamily="34" charset="-120"/>
                      </a:endParaRPr>
                    </a:p>
                  </a:txBody>
                  <a:tcPr anchor="ctr"/>
                </a:tc>
                <a:tc hMerge="1">
                  <a:txBody>
                    <a:bodyPr/>
                    <a:lstStyle/>
                    <a:p>
                      <a:endParaRPr lang="zh-TW" altLang="en-US" dirty="0"/>
                    </a:p>
                  </a:txBody>
                  <a:tcPr/>
                </a:tc>
                <a:extLst>
                  <a:ext uri="{0D108BD9-81ED-4DB2-BD59-A6C34878D82A}">
                    <a16:rowId xmlns:a16="http://schemas.microsoft.com/office/drawing/2014/main" val="1437845974"/>
                  </a:ext>
                </a:extLst>
              </a:tr>
              <a:tr h="1668837">
                <a:tc>
                  <a:txBody>
                    <a:bodyPr/>
                    <a:lstStyle/>
                    <a:p>
                      <a:pPr algn="ctr"/>
                      <a:r>
                        <a:rPr lang="zh-TW" altLang="en-US" sz="1800" b="1" dirty="0">
                          <a:latin typeface="微軟正黑體" panose="020B0604030504040204" pitchFamily="34" charset="-120"/>
                          <a:ea typeface="微軟正黑體" panose="020B0604030504040204" pitchFamily="34" charset="-120"/>
                        </a:rPr>
                        <a:t>學院注意事項</a:t>
                      </a:r>
                    </a:p>
                  </a:txBody>
                  <a:tcPr anchor="ctr"/>
                </a:tc>
                <a:tc>
                  <a:txBody>
                    <a:bodyPr/>
                    <a:lstStyle/>
                    <a:p>
                      <a:r>
                        <a:rPr lang="zh-TW" altLang="en-US" sz="1600" b="1" dirty="0">
                          <a:solidFill>
                            <a:srgbClr val="0000FF"/>
                          </a:solidFill>
                          <a:latin typeface="微軟正黑體" panose="020B0604030504040204" pitchFamily="34" charset="-120"/>
                          <a:ea typeface="微軟正黑體" panose="020B0604030504040204" pitchFamily="34" charset="-120"/>
                        </a:rPr>
                        <a:t>各學院請確實落實教育部重申之登錄及管理規定</a:t>
                      </a:r>
                      <a:r>
                        <a:rPr lang="zh-TW" altLang="en-US" sz="1600" b="1" dirty="0">
                          <a:latin typeface="微軟正黑體" panose="020B0604030504040204" pitchFamily="34" charset="-120"/>
                          <a:ea typeface="微軟正黑體" panose="020B0604030504040204" pitchFamily="34" charset="-120"/>
                        </a:rPr>
                        <a:t>。</a:t>
                      </a:r>
                    </a:p>
                    <a:p>
                      <a:r>
                        <a:rPr lang="zh-TW" altLang="en-US" sz="1600" dirty="0">
                          <a:latin typeface="微軟正黑體" panose="020B0604030504040204" pitchFamily="34" charset="-120"/>
                          <a:ea typeface="微軟正黑體" panose="020B0604030504040204" pitchFamily="34" charset="-120"/>
                        </a:rPr>
                        <a:t>未來如有辦理赴陸交流活動（實體</a:t>
                      </a:r>
                      <a:r>
                        <a:rPr lang="en-US" altLang="zh-TW" sz="1600" dirty="0">
                          <a:latin typeface="微軟正黑體" panose="020B0604030504040204" pitchFamily="34" charset="-120"/>
                          <a:ea typeface="微軟正黑體" panose="020B0604030504040204" pitchFamily="34" charset="-120"/>
                        </a:rPr>
                        <a:t>/</a:t>
                      </a:r>
                      <a:r>
                        <a:rPr lang="zh-TW" altLang="en-US" sz="1600" dirty="0">
                          <a:latin typeface="微軟正黑體" panose="020B0604030504040204" pitchFamily="34" charset="-120"/>
                          <a:ea typeface="微軟正黑體" panose="020B0604030504040204" pitchFamily="34" charset="-120"/>
                        </a:rPr>
                        <a:t>線上），建議事前</a:t>
                      </a:r>
                      <a:r>
                        <a:rPr lang="zh-TW" altLang="en-US" sz="1600" b="1" dirty="0">
                          <a:solidFill>
                            <a:srgbClr val="0000FF"/>
                          </a:solidFill>
                          <a:latin typeface="微軟正黑體" panose="020B0604030504040204" pitchFamily="34" charset="-120"/>
                          <a:ea typeface="微軟正黑體" panose="020B0604030504040204" pitchFamily="34" charset="-120"/>
                        </a:rPr>
                        <a:t>一個月前</a:t>
                      </a:r>
                      <a:r>
                        <a:rPr lang="zh-TW" altLang="en-US" sz="1600" dirty="0">
                          <a:latin typeface="微軟正黑體" panose="020B0604030504040204" pitchFamily="34" charset="-120"/>
                          <a:ea typeface="微軟正黑體" panose="020B0604030504040204" pitchFamily="34" charset="-120"/>
                        </a:rPr>
                        <a:t>向所屬學院提供「陸方機構不可替代性之說明」，經院長核可確認後方得進行，以備日後查核與追溯。</a:t>
                      </a:r>
                      <a:endParaRPr lang="en-US" altLang="zh-TW" sz="1600" dirty="0">
                        <a:latin typeface="微軟正黑體" panose="020B0604030504040204" pitchFamily="34" charset="-120"/>
                        <a:ea typeface="微軟正黑體" panose="020B0604030504040204" pitchFamily="34" charset="-120"/>
                      </a:endParaRPr>
                    </a:p>
                    <a:p>
                      <a:r>
                        <a:rPr lang="zh-TW" altLang="en-US" sz="1600" b="1" dirty="0">
                          <a:solidFill>
                            <a:srgbClr val="FF0000"/>
                          </a:solidFill>
                          <a:highlight>
                            <a:srgbClr val="FFFF00"/>
                          </a:highlight>
                          <a:latin typeface="微軟正黑體" panose="020B0604030504040204" pitchFamily="34" charset="-120"/>
                          <a:ea typeface="微軟正黑體" panose="020B0604030504040204" pitchFamily="34" charset="-120"/>
                        </a:rPr>
                        <a:t>如有疑義，應事前函詢陸委會確認後始得辦理</a:t>
                      </a:r>
                      <a:endParaRPr lang="en-US" altLang="zh-TW" sz="1600" b="1" dirty="0">
                        <a:solidFill>
                          <a:srgbClr val="FF0000"/>
                        </a:solidFill>
                        <a:highlight>
                          <a:srgbClr val="FFFF00"/>
                        </a:highlight>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3697974479"/>
                  </a:ext>
                </a:extLst>
              </a:tr>
              <a:tr h="1174366">
                <a:tc>
                  <a:txBody>
                    <a:bodyPr/>
                    <a:lstStyle/>
                    <a:p>
                      <a:pPr algn="ctr"/>
                      <a:r>
                        <a:rPr lang="zh-TW" altLang="en-US" sz="1800" b="1" dirty="0">
                          <a:latin typeface="微軟正黑體" panose="020B0604030504040204" pitchFamily="34" charset="-120"/>
                          <a:ea typeface="微軟正黑體" panose="020B0604030504040204" pitchFamily="34" charset="-120"/>
                        </a:rPr>
                        <a:t>教育部罰則</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600" dirty="0">
                          <a:latin typeface="微軟正黑體" panose="020B0604030504040204" pitchFamily="34" charset="-120"/>
                          <a:ea typeface="微軟正黑體" panose="020B0604030504040204" pitchFamily="34" charset="-120"/>
                        </a:rPr>
                        <a:t>學校應強化自我檢覈與內控機制，並保留相關紀錄。教育部將不定時查核，填報情形將列入</a:t>
                      </a:r>
                      <a:r>
                        <a:rPr lang="zh-TW" altLang="en-US" sz="1600" b="1" dirty="0">
                          <a:latin typeface="微軟正黑體" panose="020B0604030504040204" pitchFamily="34" charset="-120"/>
                          <a:ea typeface="微軟正黑體" panose="020B0604030504040204" pitchFamily="34" charset="-120"/>
                        </a:rPr>
                        <a:t>行政考核紀錄</a:t>
                      </a:r>
                      <a:r>
                        <a:rPr lang="zh-TW" altLang="en-US" sz="1600" dirty="0">
                          <a:latin typeface="微軟正黑體" panose="020B0604030504040204" pitchFamily="34" charset="-120"/>
                          <a:ea typeface="微軟正黑體" panose="020B0604030504040204" pitchFamily="34" charset="-120"/>
                        </a:rPr>
                        <a:t>及</a:t>
                      </a:r>
                      <a:r>
                        <a:rPr lang="zh-TW" altLang="en-US" sz="1600" b="1" dirty="0">
                          <a:latin typeface="微軟正黑體" panose="020B0604030504040204" pitchFamily="34" charset="-120"/>
                          <a:ea typeface="微軟正黑體" panose="020B0604030504040204" pitchFamily="34" charset="-120"/>
                        </a:rPr>
                        <a:t>獎補助款之參據</a:t>
                      </a:r>
                    </a:p>
                  </a:txBody>
                  <a:tcPr anchor="ctr"/>
                </a:tc>
                <a:extLst>
                  <a:ext uri="{0D108BD9-81ED-4DB2-BD59-A6C34878D82A}">
                    <a16:rowId xmlns:a16="http://schemas.microsoft.com/office/drawing/2014/main" val="1600020903"/>
                  </a:ext>
                </a:extLst>
              </a:tr>
              <a:tr h="1668837">
                <a:tc>
                  <a:txBody>
                    <a:bodyPr/>
                    <a:lstStyle/>
                    <a:p>
                      <a:pPr algn="ctr"/>
                      <a:r>
                        <a:rPr lang="zh-TW" altLang="en-US" sz="1800" b="1" dirty="0">
                          <a:latin typeface="微軟正黑體" panose="020B0604030504040204" pitchFamily="34" charset="-120"/>
                          <a:ea typeface="微軟正黑體" panose="020B0604030504040204" pitchFamily="34" charset="-120"/>
                        </a:rPr>
                        <a:t>建議</a:t>
                      </a:r>
                    </a:p>
                  </a:txBody>
                  <a:tcPr anchor="ctr"/>
                </a:tc>
                <a:tc>
                  <a:txBody>
                    <a:bodyPr/>
                    <a:lstStyle/>
                    <a:p>
                      <a:r>
                        <a:rPr lang="zh-TW" altLang="en-US" sz="1600" b="1" dirty="0">
                          <a:latin typeface="微軟正黑體" panose="020B0604030504040204" pitchFamily="34" charset="-120"/>
                          <a:ea typeface="微軟正黑體" panose="020B0604030504040204" pitchFamily="34" charset="-120"/>
                        </a:rPr>
                        <a:t>本校屬醫學為主大學，應特別謹慎：</a:t>
                      </a:r>
                    </a:p>
                    <a:p>
                      <a:pPr lvl="1">
                        <a:buFont typeface="Arial" panose="020B0604020202020204" pitchFamily="34" charset="0"/>
                        <a:buChar char="•"/>
                      </a:pPr>
                      <a:r>
                        <a:rPr lang="zh-TW" altLang="en-US" sz="1600" dirty="0">
                          <a:latin typeface="微軟正黑體" panose="020B0604030504040204" pitchFamily="34" charset="-120"/>
                          <a:ea typeface="微軟正黑體" panose="020B0604030504040204" pitchFamily="34" charset="-120"/>
                        </a:rPr>
                        <a:t>醫事交流為政策敏感領域，</a:t>
                      </a:r>
                      <a:r>
                        <a:rPr lang="zh-TW" altLang="en-US" sz="1600" b="1" dirty="0">
                          <a:latin typeface="微軟正黑體" panose="020B0604030504040204" pitchFamily="34" charset="-120"/>
                          <a:ea typeface="微軟正黑體" panose="020B0604030504040204" pitchFamily="34" charset="-120"/>
                        </a:rPr>
                        <a:t>當前兩岸情勢緊張。</a:t>
                      </a:r>
                      <a:endParaRPr lang="zh-TW" altLang="en-US" sz="1600" dirty="0">
                        <a:latin typeface="微軟正黑體" panose="020B0604030504040204" pitchFamily="34" charset="-120"/>
                        <a:ea typeface="微軟正黑體" panose="020B0604030504040204" pitchFamily="34" charset="-120"/>
                      </a:endParaRPr>
                    </a:p>
                    <a:p>
                      <a:pPr lvl="1">
                        <a:buFont typeface="Arial" panose="020B0604020202020204" pitchFamily="34" charset="0"/>
                        <a:buChar char="•"/>
                      </a:pPr>
                      <a:r>
                        <a:rPr lang="zh-TW" altLang="en-US" sz="1600" b="1" dirty="0">
                          <a:solidFill>
                            <a:srgbClr val="FF0000"/>
                          </a:solidFill>
                          <a:highlight>
                            <a:srgbClr val="FFFF00"/>
                          </a:highlight>
                          <a:latin typeface="微軟正黑體" panose="020B0604030504040204" pitchFamily="34" charset="-120"/>
                          <a:ea typeface="微軟正黑體" panose="020B0604030504040204" pitchFamily="34" charset="-120"/>
                        </a:rPr>
                        <a:t>建議：如非必要，請暫緩師</a:t>
                      </a:r>
                      <a:r>
                        <a:rPr lang="en-US" altLang="zh-TW" sz="1600" b="1" dirty="0">
                          <a:solidFill>
                            <a:srgbClr val="FF0000"/>
                          </a:solidFill>
                          <a:highlight>
                            <a:srgbClr val="FFFF00"/>
                          </a:highlight>
                          <a:latin typeface="微軟正黑體" panose="020B0604030504040204" pitchFamily="34" charset="-120"/>
                          <a:ea typeface="微軟正黑體" panose="020B0604030504040204" pitchFamily="34" charset="-120"/>
                        </a:rPr>
                        <a:t>/</a:t>
                      </a:r>
                      <a:r>
                        <a:rPr lang="zh-TW" altLang="en-US" sz="1600" b="1" dirty="0">
                          <a:solidFill>
                            <a:srgbClr val="FF0000"/>
                          </a:solidFill>
                          <a:highlight>
                            <a:srgbClr val="FFFF00"/>
                          </a:highlight>
                          <a:latin typeface="微軟正黑體" panose="020B0604030504040204" pitchFamily="34" charset="-120"/>
                          <a:ea typeface="微軟正黑體" panose="020B0604030504040204" pitchFamily="34" charset="-120"/>
                        </a:rPr>
                        <a:t>生赴陸及陸師</a:t>
                      </a:r>
                      <a:r>
                        <a:rPr lang="en-US" altLang="zh-TW" sz="1600" b="1" dirty="0">
                          <a:solidFill>
                            <a:srgbClr val="FF0000"/>
                          </a:solidFill>
                          <a:highlight>
                            <a:srgbClr val="FFFF00"/>
                          </a:highlight>
                          <a:latin typeface="微軟正黑體" panose="020B0604030504040204" pitchFamily="34" charset="-120"/>
                          <a:ea typeface="微軟正黑體" panose="020B0604030504040204" pitchFamily="34" charset="-120"/>
                        </a:rPr>
                        <a:t>/</a:t>
                      </a:r>
                      <a:r>
                        <a:rPr lang="zh-TW" altLang="en-US" sz="1600" b="1" dirty="0">
                          <a:solidFill>
                            <a:srgbClr val="FF0000"/>
                          </a:solidFill>
                          <a:highlight>
                            <a:srgbClr val="FFFF00"/>
                          </a:highlight>
                          <a:latin typeface="微軟正黑體" panose="020B0604030504040204" pitchFamily="34" charset="-120"/>
                          <a:ea typeface="微軟正黑體" panose="020B0604030504040204" pitchFamily="34" charset="-120"/>
                        </a:rPr>
                        <a:t>生來校</a:t>
                      </a:r>
                      <a:r>
                        <a:rPr lang="zh-TW" altLang="en-US" sz="1600" dirty="0">
                          <a:solidFill>
                            <a:srgbClr val="FF0000"/>
                          </a:solidFill>
                          <a:highlight>
                            <a:srgbClr val="FFFF00"/>
                          </a:highlight>
                          <a:latin typeface="微軟正黑體" panose="020B0604030504040204" pitchFamily="34" charset="-120"/>
                          <a:ea typeface="微軟正黑體" panose="020B0604030504040204" pitchFamily="34" charset="-120"/>
                        </a:rPr>
                        <a:t>交流活動。</a:t>
                      </a:r>
                      <a:endParaRPr lang="en-US" altLang="zh-TW" sz="1600" dirty="0">
                        <a:solidFill>
                          <a:srgbClr val="FF0000"/>
                        </a:solidFill>
                        <a:highlight>
                          <a:srgbClr val="FFFF00"/>
                        </a:highlight>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2446316801"/>
                  </a:ext>
                </a:extLst>
              </a:tr>
              <a:tr h="817545">
                <a:tc gridSpan="2">
                  <a:txBody>
                    <a:bodyPr/>
                    <a:lstStyle/>
                    <a:p>
                      <a:pPr algn="ctr"/>
                      <a:r>
                        <a:rPr lang="zh-TW" altLang="en-US" sz="1600" i="1" dirty="0">
                          <a:latin typeface="微軟正黑體" panose="020B0604030504040204" pitchFamily="34" charset="-120"/>
                          <a:ea typeface="微軟正黑體" panose="020B0604030504040204" pitchFamily="34" charset="-120"/>
                        </a:rPr>
                        <a:t>詳細資料請參考下一頁附錄</a:t>
                      </a:r>
                    </a:p>
                  </a:txBody>
                  <a:tcPr anchor="ctr"/>
                </a:tc>
                <a:tc hMerge="1">
                  <a:txBody>
                    <a:bodyPr/>
                    <a:lstStyle/>
                    <a:p>
                      <a:pPr lvl="1">
                        <a:buFont typeface="Arial" panose="020B0604020202020204" pitchFamily="34" charset="0"/>
                        <a:buChar char="•"/>
                      </a:pPr>
                      <a:endParaRPr lang="en-US" altLang="zh-TW" sz="1600" dirty="0">
                        <a:solidFill>
                          <a:srgbClr val="FF0000"/>
                        </a:solidFill>
                        <a:highlight>
                          <a:srgbClr val="FFFF00"/>
                        </a:highlight>
                        <a:latin typeface="微軟正黑體" panose="020B0604030504040204" pitchFamily="34" charset="-120"/>
                        <a:ea typeface="微軟正黑體" panose="020B0604030504040204" pitchFamily="34" charset="-120"/>
                      </a:endParaRPr>
                    </a:p>
                  </a:txBody>
                  <a:tcPr anchor="ctr"/>
                </a:tc>
                <a:extLst>
                  <a:ext uri="{0D108BD9-81ED-4DB2-BD59-A6C34878D82A}">
                    <a16:rowId xmlns:a16="http://schemas.microsoft.com/office/drawing/2014/main" val="851176841"/>
                  </a:ext>
                </a:extLst>
              </a:tr>
            </a:tbl>
          </a:graphicData>
        </a:graphic>
      </p:graphicFrame>
    </p:spTree>
    <p:extLst>
      <p:ext uri="{BB962C8B-B14F-4D97-AF65-F5344CB8AC3E}">
        <p14:creationId xmlns:p14="http://schemas.microsoft.com/office/powerpoint/2010/main" val="4005826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a:extLst>
              <a:ext uri="{FF2B5EF4-FFF2-40B4-BE49-F238E27FC236}">
                <a16:creationId xmlns:a16="http://schemas.microsoft.com/office/drawing/2014/main" id="{1F81C444-D770-4775-9486-0DA707B896E2}"/>
              </a:ext>
            </a:extLst>
          </p:cNvPr>
          <p:cNvSpPr/>
          <p:nvPr/>
        </p:nvSpPr>
        <p:spPr>
          <a:xfrm>
            <a:off x="0" y="368474"/>
            <a:ext cx="10972800" cy="914400"/>
          </a:xfrm>
          <a:prstGeom prst="rect">
            <a:avLst/>
          </a:pr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dirty="0"/>
          </a:p>
        </p:txBody>
      </p:sp>
      <p:sp>
        <p:nvSpPr>
          <p:cNvPr id="2" name="標題 1"/>
          <p:cNvSpPr>
            <a:spLocks noGrp="1"/>
          </p:cNvSpPr>
          <p:nvPr>
            <p:ph type="title"/>
          </p:nvPr>
        </p:nvSpPr>
        <p:spPr>
          <a:xfrm>
            <a:off x="838200" y="395989"/>
            <a:ext cx="10515600" cy="861311"/>
          </a:xfrm>
        </p:spPr>
        <p:txBody>
          <a:bodyPr/>
          <a:lstStyle/>
          <a:p>
            <a:r>
              <a:rPr lang="zh-TW" altLang="en-US">
                <a:solidFill>
                  <a:schemeClr val="bg1"/>
                </a:solidFill>
                <a:latin typeface="Times New Roman" panose="02020603050405020304" pitchFamily="18" charset="0"/>
                <a:ea typeface="標楷體" panose="03000509000000000000" pitchFamily="65" charset="-120"/>
                <a:cs typeface="Times New Roman" panose="02020603050405020304" pitchFamily="18" charset="0"/>
              </a:rPr>
              <a:t>附錄：</a:t>
            </a:r>
            <a:endParaRPr lang="zh-TW" altLang="en-US" dirty="0">
              <a:solidFill>
                <a:schemeClr val="bg1"/>
              </a:solidFill>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 name="內容版面配置區 2"/>
          <p:cNvSpPr>
            <a:spLocks noGrp="1"/>
          </p:cNvSpPr>
          <p:nvPr>
            <p:ph idx="1"/>
          </p:nvPr>
        </p:nvSpPr>
        <p:spPr/>
        <p:txBody>
          <a:bodyPr/>
          <a:lstStyle/>
          <a:p>
            <a:endParaRPr lang="zh-TW" altLang="en-US" dirty="0"/>
          </a:p>
        </p:txBody>
      </p:sp>
      <p:sp>
        <p:nvSpPr>
          <p:cNvPr id="4" name="Rectangle 1">
            <a:extLst>
              <a:ext uri="{FF2B5EF4-FFF2-40B4-BE49-F238E27FC236}">
                <a16:creationId xmlns:a16="http://schemas.microsoft.com/office/drawing/2014/main" id="{9E82AE4F-5C39-470A-85FE-098E5F2E5F3B}"/>
              </a:ext>
            </a:extLst>
          </p:cNvPr>
          <p:cNvSpPr/>
          <p:nvPr/>
        </p:nvSpPr>
        <p:spPr>
          <a:xfrm>
            <a:off x="1524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國際學生</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5" name="Rectangle 1">
            <a:extLst>
              <a:ext uri="{FF2B5EF4-FFF2-40B4-BE49-F238E27FC236}">
                <a16:creationId xmlns:a16="http://schemas.microsoft.com/office/drawing/2014/main" id="{BBC54E60-E7BD-46D2-9B6F-259EBA91ECAE}"/>
              </a:ext>
            </a:extLst>
          </p:cNvPr>
          <p:cNvSpPr/>
          <p:nvPr/>
        </p:nvSpPr>
        <p:spPr>
          <a:xfrm>
            <a:off x="3352800" y="93130"/>
            <a:ext cx="958970" cy="304800"/>
          </a:xfrm>
          <a:prstGeom prst="rect">
            <a:avLst/>
          </a:prstGeom>
          <a:solidFill>
            <a:schemeClr val="accent2">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accent2">
                    <a:lumMod val="75000"/>
                  </a:schemeClr>
                </a:solidFill>
                <a:latin typeface="標楷體" panose="03000509000000000000" pitchFamily="65" charset="-120"/>
                <a:ea typeface="標楷體" panose="03000509000000000000" pitchFamily="65" charset="-120"/>
              </a:rPr>
              <a:t>國際盟校</a:t>
            </a:r>
            <a:endParaRPr lang="en-US" sz="1400" b="1" dirty="0">
              <a:solidFill>
                <a:schemeClr val="accent2">
                  <a:lumMod val="75000"/>
                </a:schemeClr>
              </a:solidFill>
              <a:latin typeface="標楷體" panose="03000509000000000000" pitchFamily="65" charset="-120"/>
              <a:ea typeface="標楷體" panose="03000509000000000000" pitchFamily="65" charset="-120"/>
            </a:endParaRPr>
          </a:p>
        </p:txBody>
      </p:sp>
      <p:sp>
        <p:nvSpPr>
          <p:cNvPr id="6" name="Rectangle 1">
            <a:extLst>
              <a:ext uri="{FF2B5EF4-FFF2-40B4-BE49-F238E27FC236}">
                <a16:creationId xmlns:a16="http://schemas.microsoft.com/office/drawing/2014/main" id="{0C3C7CF1-ED99-4042-BA0B-3BC510229240}"/>
              </a:ext>
            </a:extLst>
          </p:cNvPr>
          <p:cNvSpPr/>
          <p:nvPr/>
        </p:nvSpPr>
        <p:spPr>
          <a:xfrm>
            <a:off x="4419600" y="93130"/>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未來活動</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7" name="Rectangle 1">
            <a:extLst>
              <a:ext uri="{FF2B5EF4-FFF2-40B4-BE49-F238E27FC236}">
                <a16:creationId xmlns:a16="http://schemas.microsoft.com/office/drawing/2014/main" id="{24A5A893-2546-4D32-A2AF-EB104ACEF0E0}"/>
              </a:ext>
            </a:extLst>
          </p:cNvPr>
          <p:cNvSpPr/>
          <p:nvPr/>
        </p:nvSpPr>
        <p:spPr>
          <a:xfrm>
            <a:off x="1219200" y="91189"/>
            <a:ext cx="958970" cy="304800"/>
          </a:xfrm>
          <a:prstGeom prst="rect">
            <a:avLst/>
          </a:prstGeom>
          <a:solidFill>
            <a:schemeClr val="bg1">
              <a:lumMod val="8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1">
                    <a:lumMod val="65000"/>
                  </a:schemeClr>
                </a:solidFill>
                <a:latin typeface="標楷體" panose="03000509000000000000" pitchFamily="65" charset="-120"/>
                <a:ea typeface="標楷體" panose="03000509000000000000" pitchFamily="65" charset="-120"/>
              </a:rPr>
              <a:t>國際關係</a:t>
            </a:r>
            <a:endParaRPr lang="en-US" sz="1400" b="1" dirty="0">
              <a:solidFill>
                <a:schemeClr val="bg1">
                  <a:lumMod val="65000"/>
                </a:schemeClr>
              </a:solidFill>
              <a:latin typeface="標楷體" panose="03000509000000000000" pitchFamily="65" charset="-120"/>
              <a:ea typeface="標楷體" panose="03000509000000000000" pitchFamily="65" charset="-120"/>
            </a:endParaRPr>
          </a:p>
        </p:txBody>
      </p:sp>
      <p:sp>
        <p:nvSpPr>
          <p:cNvPr id="8" name="Rectangle 1">
            <a:extLst>
              <a:ext uri="{FF2B5EF4-FFF2-40B4-BE49-F238E27FC236}">
                <a16:creationId xmlns:a16="http://schemas.microsoft.com/office/drawing/2014/main" id="{45DB1467-DB4D-4DFB-A9F7-FEDEB343AFE0}"/>
              </a:ext>
            </a:extLst>
          </p:cNvPr>
          <p:cNvSpPr/>
          <p:nvPr/>
        </p:nvSpPr>
        <p:spPr>
          <a:xfrm>
            <a:off x="2286000" y="91189"/>
            <a:ext cx="958970" cy="304800"/>
          </a:xfrm>
          <a:prstGeom prst="rect">
            <a:avLst/>
          </a:prstGeom>
          <a:solidFill>
            <a:srgbClr val="D9D9D9"/>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b="1" dirty="0">
                <a:solidFill>
                  <a:schemeClr val="bg2">
                    <a:lumMod val="75000"/>
                  </a:schemeClr>
                </a:solidFill>
                <a:latin typeface="標楷體" panose="03000509000000000000" pitchFamily="65" charset="-120"/>
                <a:ea typeface="標楷體" panose="03000509000000000000" pitchFamily="65" charset="-120"/>
              </a:rPr>
              <a:t>國際研究</a:t>
            </a:r>
            <a:endParaRPr lang="en-US" sz="1400" b="1" dirty="0">
              <a:solidFill>
                <a:schemeClr val="bg2">
                  <a:lumMod val="75000"/>
                </a:schemeClr>
              </a:solidFill>
              <a:latin typeface="標楷體" panose="03000509000000000000" pitchFamily="65" charset="-120"/>
              <a:ea typeface="標楷體" panose="03000509000000000000" pitchFamily="65" charset="-120"/>
            </a:endParaRPr>
          </a:p>
        </p:txBody>
      </p:sp>
      <p:graphicFrame>
        <p:nvGraphicFramePr>
          <p:cNvPr id="12" name="表格 11">
            <a:extLst>
              <a:ext uri="{FF2B5EF4-FFF2-40B4-BE49-F238E27FC236}">
                <a16:creationId xmlns:a16="http://schemas.microsoft.com/office/drawing/2014/main" id="{9CB7C8A8-C20C-47C4-BD8B-6B9484FB3D01}"/>
              </a:ext>
            </a:extLst>
          </p:cNvPr>
          <p:cNvGraphicFramePr>
            <a:graphicFrameLocks noGrp="1"/>
          </p:cNvGraphicFramePr>
          <p:nvPr>
            <p:extLst>
              <p:ext uri="{D42A27DB-BD31-4B8C-83A1-F6EECF244321}">
                <p14:modId xmlns:p14="http://schemas.microsoft.com/office/powerpoint/2010/main" val="1468412106"/>
              </p:ext>
            </p:extLst>
          </p:nvPr>
        </p:nvGraphicFramePr>
        <p:xfrm>
          <a:off x="0" y="1273969"/>
          <a:ext cx="12192000" cy="2834640"/>
        </p:xfrm>
        <a:graphic>
          <a:graphicData uri="http://schemas.openxmlformats.org/drawingml/2006/table">
            <a:tbl>
              <a:tblPr firstRow="1" bandRow="1">
                <a:tableStyleId>{16D9F66E-5EB9-4882-86FB-DCBF35E3C3E4}</a:tableStyleId>
              </a:tblPr>
              <a:tblGrid>
                <a:gridCol w="6426740">
                  <a:extLst>
                    <a:ext uri="{9D8B030D-6E8A-4147-A177-3AD203B41FA5}">
                      <a16:colId xmlns:a16="http://schemas.microsoft.com/office/drawing/2014/main" val="1906993101"/>
                    </a:ext>
                  </a:extLst>
                </a:gridCol>
                <a:gridCol w="5765260">
                  <a:extLst>
                    <a:ext uri="{9D8B030D-6E8A-4147-A177-3AD203B41FA5}">
                      <a16:colId xmlns:a16="http://schemas.microsoft.com/office/drawing/2014/main" val="2373614689"/>
                    </a:ext>
                  </a:extLst>
                </a:gridCol>
              </a:tblGrid>
              <a:tr h="4595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050" b="0" dirty="0">
                          <a:latin typeface="微軟正黑體" panose="020B0604030504040204" pitchFamily="34" charset="-120"/>
                          <a:ea typeface="微軟正黑體" panose="020B0604030504040204" pitchFamily="34" charset="-120"/>
                        </a:rPr>
                        <a:t>一、教育部自</a:t>
                      </a:r>
                      <a:r>
                        <a:rPr lang="en-US" altLang="zh-TW" sz="1050" b="0" dirty="0">
                          <a:latin typeface="微軟正黑體" panose="020B0604030504040204" pitchFamily="34" charset="-120"/>
                          <a:ea typeface="微軟正黑體" panose="020B0604030504040204" pitchFamily="34" charset="-120"/>
                        </a:rPr>
                        <a:t>108</a:t>
                      </a:r>
                      <a:r>
                        <a:rPr lang="zh-TW" altLang="en-US" sz="1050" b="0" dirty="0">
                          <a:latin typeface="微軟正黑體" panose="020B0604030504040204" pitchFamily="34" charset="-120"/>
                          <a:ea typeface="微軟正黑體" panose="020B0604030504040204" pitchFamily="34" charset="-120"/>
                        </a:rPr>
                        <a:t>年建置「赴陸教育交流活動登錄平臺」，要求學校組團赴陸（含實體及線上）之教育交流活動須：</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✔活動前</a:t>
                      </a:r>
                      <a:r>
                        <a:rPr lang="en-US" altLang="zh-TW" sz="1050" b="0" dirty="0">
                          <a:latin typeface="微軟正黑體" panose="020B0604030504040204" pitchFamily="34" charset="-120"/>
                          <a:ea typeface="微軟正黑體" panose="020B0604030504040204" pitchFamily="34" charset="-120"/>
                        </a:rPr>
                        <a:t>1</a:t>
                      </a:r>
                      <a:r>
                        <a:rPr lang="zh-TW" altLang="en-US" sz="1050" b="0" dirty="0">
                          <a:latin typeface="微軟正黑體" panose="020B0604030504040204" pitchFamily="34" charset="-120"/>
                          <a:ea typeface="微軟正黑體" panose="020B0604030504040204" pitchFamily="34" charset="-120"/>
                        </a:rPr>
                        <a:t>個月完成「教育交流活動」登錄</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活動後</a:t>
                      </a:r>
                      <a:r>
                        <a:rPr lang="en-US" altLang="zh-TW" sz="1050" b="0" dirty="0">
                          <a:latin typeface="微軟正黑體" panose="020B0604030504040204" pitchFamily="34" charset="-120"/>
                          <a:ea typeface="微軟正黑體" panose="020B0604030504040204" pitchFamily="34" charset="-120"/>
                        </a:rPr>
                        <a:t>1</a:t>
                      </a:r>
                      <a:r>
                        <a:rPr lang="zh-TW" altLang="en-US" sz="1050" b="0" dirty="0">
                          <a:latin typeface="微軟正黑體" panose="020B0604030504040204" pitchFamily="34" charset="-120"/>
                          <a:ea typeface="微軟正黑體" panose="020B0604030504040204" pitchFamily="34" charset="-120"/>
                        </a:rPr>
                        <a:t>個月內完成「事後登錄」回報</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協助公告陸方活動訊息者，須於公告日前或公告日起</a:t>
                      </a:r>
                      <a:r>
                        <a:rPr lang="en-US" altLang="zh-TW" sz="1050" b="0" dirty="0">
                          <a:latin typeface="微軟正黑體" panose="020B0604030504040204" pitchFamily="34" charset="-120"/>
                          <a:ea typeface="微軟正黑體" panose="020B0604030504040204" pitchFamily="34" charset="-120"/>
                        </a:rPr>
                        <a:t>3</a:t>
                      </a:r>
                      <a:r>
                        <a:rPr lang="zh-TW" altLang="en-US" sz="1050" b="0" dirty="0">
                          <a:latin typeface="微軟正黑體" panose="020B0604030504040204" pitchFamily="34" charset="-120"/>
                          <a:ea typeface="微軟正黑體" panose="020B0604030504040204" pitchFamily="34" charset="-120"/>
                        </a:rPr>
                        <a:t>日內完成「協助公告陸方活動訊息」登錄。</a:t>
                      </a:r>
                      <a:endParaRPr lang="en-US" altLang="zh-TW" sz="1050" b="0" dirty="0">
                        <a:latin typeface="微軟正黑體" panose="020B0604030504040204" pitchFamily="34" charset="-120"/>
                        <a:ea typeface="微軟正黑體" panose="020B0604030504040204" pitchFamily="34" charset="-12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050" b="0" dirty="0">
                          <a:latin typeface="微軟正黑體" panose="020B0604030504040204" pitchFamily="34" charset="-120"/>
                          <a:ea typeface="微軟正黑體" panose="020B0604030504040204" pitchFamily="34" charset="-120"/>
                          <a:sym typeface="Wingdings" panose="05000000000000000000" pitchFamily="2" charset="2"/>
                        </a:rPr>
                        <a:t></a:t>
                      </a:r>
                      <a:r>
                        <a:rPr lang="zh-TW" altLang="en-US" sz="1050" b="0" dirty="0">
                          <a:latin typeface="微軟正黑體" panose="020B0604030504040204" pitchFamily="34" charset="-120"/>
                          <a:ea typeface="微軟正黑體" panose="020B0604030504040204" pitchFamily="34" charset="-120"/>
                        </a:rPr>
                        <a:t>有需要登錄平臺的學院</a:t>
                      </a:r>
                      <a:r>
                        <a:rPr lang="en-US" altLang="zh-TW" sz="1050" b="0" dirty="0">
                          <a:latin typeface="微軟正黑體" panose="020B0604030504040204" pitchFamily="34" charset="-120"/>
                          <a:ea typeface="微軟正黑體" panose="020B0604030504040204" pitchFamily="34" charset="-120"/>
                        </a:rPr>
                        <a:t>, </a:t>
                      </a:r>
                      <a:r>
                        <a:rPr lang="zh-TW" altLang="en-US" sz="1050" b="0" dirty="0">
                          <a:latin typeface="微軟正黑體" panose="020B0604030504040204" pitchFamily="34" charset="-120"/>
                          <a:ea typeface="微軟正黑體" panose="020B0604030504040204" pitchFamily="34" charset="-120"/>
                        </a:rPr>
                        <a:t>國際處可協助開通子帳號</a:t>
                      </a:r>
                      <a:endParaRPr lang="en-US" altLang="zh-TW" sz="1050" b="0" dirty="0">
                        <a:latin typeface="微軟正黑體" panose="020B0604030504040204" pitchFamily="34" charset="-120"/>
                        <a:ea typeface="微軟正黑體" panose="020B0604030504040204" pitchFamily="34" charset="-12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050" b="0" dirty="0">
                          <a:latin typeface="微軟正黑體" panose="020B0604030504040204" pitchFamily="34" charset="-120"/>
                          <a:ea typeface="微軟正黑體" panose="020B0604030504040204" pitchFamily="34" charset="-120"/>
                        </a:rPr>
                        <a:t>四、學校辦理或協助赴陸活動，應至平臺填報，同時落實以下：</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✔遵守兩岸政策與法令（對等尊嚴原則）</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✔陸方主動邀約活動提高警覺（如全額免費、落地接待等）</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✔應注意活動目的、辦理單位、行程安排與文宣資料等，不應涉有政治目的或政治性內容，避免協助或配合陸方宣傳。</a:t>
                      </a:r>
                      <a:endParaRPr lang="zh-TW" altLang="en-US" sz="1050" b="0" dirty="0"/>
                    </a:p>
                  </a:txBody>
                  <a:tcPr anchor="ctr"/>
                </a:tc>
                <a:extLst>
                  <a:ext uri="{0D108BD9-81ED-4DB2-BD59-A6C34878D82A}">
                    <a16:rowId xmlns:a16="http://schemas.microsoft.com/office/drawing/2014/main" val="1761315083"/>
                  </a:ext>
                </a:extLst>
              </a:tr>
              <a:tr h="529719">
                <a:tc>
                  <a:txBody>
                    <a:bodyPr/>
                    <a:lstStyle/>
                    <a:p>
                      <a:pPr algn="l"/>
                      <a:r>
                        <a:rPr lang="zh-TW" altLang="en-US" sz="1050" b="0" dirty="0">
                          <a:latin typeface="微軟正黑體" panose="020B0604030504040204" pitchFamily="34" charset="-120"/>
                          <a:ea typeface="微軟正黑體" panose="020B0604030504040204" pitchFamily="34" charset="-120"/>
                        </a:rPr>
                        <a:t>二、大陸委員會自</a:t>
                      </a:r>
                      <a:r>
                        <a:rPr lang="en-US" altLang="zh-TW" sz="1050" b="0" dirty="0">
                          <a:latin typeface="微軟正黑體" panose="020B0604030504040204" pitchFamily="34" charset="-120"/>
                          <a:ea typeface="微軟正黑體" panose="020B0604030504040204" pitchFamily="34" charset="-120"/>
                        </a:rPr>
                        <a:t>113</a:t>
                      </a:r>
                      <a:r>
                        <a:rPr lang="zh-TW" altLang="en-US" sz="1050" b="0" dirty="0">
                          <a:latin typeface="微軟正黑體" panose="020B0604030504040204" pitchFamily="34" charset="-120"/>
                          <a:ea typeface="微軟正黑體" panose="020B0604030504040204" pitchFamily="34" charset="-120"/>
                        </a:rPr>
                        <a:t>年</a:t>
                      </a:r>
                      <a:r>
                        <a:rPr lang="en-US" altLang="zh-TW" sz="1050" b="0" dirty="0">
                          <a:latin typeface="微軟正黑體" panose="020B0604030504040204" pitchFamily="34" charset="-120"/>
                          <a:ea typeface="微軟正黑體" panose="020B0604030504040204" pitchFamily="34" charset="-120"/>
                        </a:rPr>
                        <a:t>6</a:t>
                      </a:r>
                      <a:r>
                        <a:rPr lang="zh-TW" altLang="en-US" sz="1050" b="0" dirty="0">
                          <a:latin typeface="微軟正黑體" panose="020B0604030504040204" pitchFamily="34" charset="-120"/>
                          <a:ea typeface="微軟正黑體" panose="020B0604030504040204" pitchFamily="34" charset="-120"/>
                        </a:rPr>
                        <a:t>月</a:t>
                      </a:r>
                      <a:r>
                        <a:rPr lang="en-US" altLang="zh-TW" sz="1050" b="0" dirty="0">
                          <a:latin typeface="微軟正黑體" panose="020B0604030504040204" pitchFamily="34" charset="-120"/>
                          <a:ea typeface="微軟正黑體" panose="020B0604030504040204" pitchFamily="34" charset="-120"/>
                        </a:rPr>
                        <a:t>27</a:t>
                      </a:r>
                      <a:r>
                        <a:rPr lang="zh-TW" altLang="en-US" sz="1050" b="0" dirty="0">
                          <a:latin typeface="微軟正黑體" panose="020B0604030504040204" pitchFamily="34" charset="-120"/>
                          <a:ea typeface="微軟正黑體" panose="020B0604030504040204" pitchFamily="34" charset="-120"/>
                        </a:rPr>
                        <a:t>日調升中國、港澳旅遊警示至「橙色」，建議避免非必要旅行。建議國人避免非必要旅行，爰請加強宣導當前兩岸情勢與政府政策，提醒師生赴陸交流風險及挑戰，以落實保障學生人身安全與權益。</a:t>
                      </a:r>
                      <a:endParaRPr lang="zh-TW" altLang="en-US" sz="1050" b="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TW" altLang="en-US" sz="1050" b="0" dirty="0">
                          <a:latin typeface="微軟正黑體" panose="020B0604030504040204" pitchFamily="34" charset="-120"/>
                          <a:ea typeface="微軟正黑體" panose="020B0604030504040204" pitchFamily="34" charset="-120"/>
                        </a:rPr>
                        <a:t>五、本校為醫學大學，且醫事領域屬於兩岸政策高度敏感範疇，仍應高度審慎。依據「海峽兩岸醫藥衛生合作協議」精神及「五不原則」，辦理相關交流活動時務必遵守以下規定：</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不開放大陸醫事人員來臺執業</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不開放陸資來臺設醫院</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不開放來臺考試</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不開放健保納入陸方醫院</a:t>
                      </a:r>
                      <a:br>
                        <a:rPr lang="zh-TW" altLang="en-US" sz="1050" b="0" dirty="0">
                          <a:latin typeface="微軟正黑體" panose="020B0604030504040204" pitchFamily="34" charset="-120"/>
                          <a:ea typeface="微軟正黑體" panose="020B0604030504040204" pitchFamily="34" charset="-120"/>
                        </a:rPr>
                      </a:br>
                      <a:r>
                        <a:rPr lang="zh-TW" altLang="en-US" sz="1050" b="0" dirty="0">
                          <a:latin typeface="微軟正黑體" panose="020B0604030504040204" pitchFamily="34" charset="-120"/>
                          <a:ea typeface="微軟正黑體" panose="020B0604030504040204" pitchFamily="34" charset="-120"/>
                        </a:rPr>
                        <a:t>　✘ 不涉及醫學人才培養</a:t>
                      </a:r>
                      <a:endParaRPr lang="zh-TW" altLang="en-US" sz="1050" b="0" dirty="0"/>
                    </a:p>
                  </a:txBody>
                  <a:tcPr anchor="ctr"/>
                </a:tc>
                <a:extLst>
                  <a:ext uri="{0D108BD9-81ED-4DB2-BD59-A6C34878D82A}">
                    <a16:rowId xmlns:a16="http://schemas.microsoft.com/office/drawing/2014/main" val="1252299399"/>
                  </a:ext>
                </a:extLst>
              </a:tr>
              <a:tr h="248904">
                <a:tc>
                  <a:txBody>
                    <a:bodyPr/>
                    <a:lstStyle/>
                    <a:p>
                      <a:pPr algn="l"/>
                      <a:r>
                        <a:rPr lang="zh-TW" altLang="en-US" sz="1050" b="0" dirty="0">
                          <a:latin typeface="微軟正黑體" panose="020B0604030504040204" pitchFamily="34" charset="-120"/>
                          <a:ea typeface="微軟正黑體" panose="020B0604030504040204" pitchFamily="34" charset="-120"/>
                        </a:rPr>
                        <a:t>三、學生請假參加校內外機關、單位、社團、系學會、民間基金會或協會辦理或教師自行招攬校內外學生赴陸交流活動，各校亦應至前揭平臺填報，皆應填報平臺。</a:t>
                      </a:r>
                      <a:endParaRPr lang="zh-TW" altLang="en-US" sz="1050" b="0" dirty="0"/>
                    </a:p>
                  </a:txBody>
                  <a:tcPr anchor="ctr"/>
                </a:tc>
                <a:tc>
                  <a:txBody>
                    <a:bodyPr/>
                    <a:lstStyle/>
                    <a:p>
                      <a:pPr algn="l"/>
                      <a:r>
                        <a:rPr lang="zh-TW" altLang="en-US" sz="1050" b="0" dirty="0">
                          <a:latin typeface="微軟正黑體" panose="020B0604030504040204" pitchFamily="34" charset="-120"/>
                          <a:ea typeface="微軟正黑體" panose="020B0604030504040204" pitchFamily="34" charset="-120"/>
                        </a:rPr>
                        <a:t>六、學院應強化自我檢核與內控，並保留紀錄，教育部將不定期查核並納入考核及補助參據。 對活動單位、行程如有疑義，應事前函詢陸委會確認後始得辦理。</a:t>
                      </a:r>
                      <a:endParaRPr lang="en-US" altLang="zh-TW" sz="1050" b="0" dirty="0">
                        <a:latin typeface="微軟正黑體" panose="020B0604030504040204" pitchFamily="34" charset="-120"/>
                        <a:ea typeface="微軟正黑體" panose="020B0604030504040204" pitchFamily="34" charset="-120"/>
                      </a:endParaRPr>
                    </a:p>
                    <a:p>
                      <a:pPr algn="l"/>
                      <a:r>
                        <a:rPr lang="zh-TW" altLang="en-US" sz="1050" b="0" dirty="0">
                          <a:latin typeface="微軟正黑體" panose="020B0604030504040204" pitchFamily="34" charset="-120"/>
                          <a:ea typeface="微軟正黑體" panose="020B0604030504040204" pitchFamily="34" charset="-120"/>
                        </a:rPr>
                        <a:t>平臺操作問題請洽：大學校院招收大陸地區學生聯招會</a:t>
                      </a:r>
                      <a:r>
                        <a:rPr lang="en-US" altLang="zh-TW" sz="1050" b="0" dirty="0">
                          <a:latin typeface="微軟正黑體" panose="020B0604030504040204" pitchFamily="34" charset="-120"/>
                          <a:ea typeface="微軟正黑體" panose="020B0604030504040204" pitchFamily="34" charset="-120"/>
                        </a:rPr>
                        <a:t>(06)2435163</a:t>
                      </a:r>
                      <a:r>
                        <a:rPr lang="zh-TW" altLang="en-US" sz="1050" b="0" dirty="0">
                          <a:latin typeface="微軟正黑體" panose="020B0604030504040204" pitchFamily="34" charset="-120"/>
                          <a:ea typeface="微軟正黑體" panose="020B0604030504040204" pitchFamily="34" charset="-120"/>
                        </a:rPr>
                        <a:t>。</a:t>
                      </a:r>
                      <a:endParaRPr lang="zh-TW" altLang="en-US" sz="1050" b="0" dirty="0"/>
                    </a:p>
                  </a:txBody>
                  <a:tcPr anchor="ctr"/>
                </a:tc>
                <a:extLst>
                  <a:ext uri="{0D108BD9-81ED-4DB2-BD59-A6C34878D82A}">
                    <a16:rowId xmlns:a16="http://schemas.microsoft.com/office/drawing/2014/main" val="3556699487"/>
                  </a:ext>
                </a:extLst>
              </a:tr>
            </a:tbl>
          </a:graphicData>
        </a:graphic>
      </p:graphicFrame>
      <p:graphicFrame>
        <p:nvGraphicFramePr>
          <p:cNvPr id="13" name="表格 12">
            <a:extLst>
              <a:ext uri="{FF2B5EF4-FFF2-40B4-BE49-F238E27FC236}">
                <a16:creationId xmlns:a16="http://schemas.microsoft.com/office/drawing/2014/main" id="{6B71E9DF-1FAC-496D-B233-CFBBE68295F7}"/>
              </a:ext>
            </a:extLst>
          </p:cNvPr>
          <p:cNvGraphicFramePr>
            <a:graphicFrameLocks noGrp="1"/>
          </p:cNvGraphicFramePr>
          <p:nvPr>
            <p:extLst>
              <p:ext uri="{D42A27DB-BD31-4B8C-83A1-F6EECF244321}">
                <p14:modId xmlns:p14="http://schemas.microsoft.com/office/powerpoint/2010/main" val="1936028178"/>
              </p:ext>
            </p:extLst>
          </p:nvPr>
        </p:nvGraphicFramePr>
        <p:xfrm>
          <a:off x="0" y="4097870"/>
          <a:ext cx="12192000" cy="2667000"/>
        </p:xfrm>
        <a:graphic>
          <a:graphicData uri="http://schemas.openxmlformats.org/drawingml/2006/table">
            <a:tbl>
              <a:tblPr firstRow="1" bandRow="1">
                <a:tableStyleId>{8A107856-5554-42FB-B03E-39F5DBC370BA}</a:tableStyleId>
              </a:tblPr>
              <a:tblGrid>
                <a:gridCol w="12192000">
                  <a:extLst>
                    <a:ext uri="{9D8B030D-6E8A-4147-A177-3AD203B41FA5}">
                      <a16:colId xmlns:a16="http://schemas.microsoft.com/office/drawing/2014/main" val="2766320842"/>
                    </a:ext>
                  </a:extLst>
                </a:gridCol>
              </a:tblGrid>
              <a:tr h="2428024">
                <a:tc>
                  <a:txBody>
                    <a:bodyPr/>
                    <a:lstStyle/>
                    <a:p>
                      <a:r>
                        <a:rPr lang="en-US" altLang="zh-TW" sz="1200" b="1" dirty="0">
                          <a:latin typeface="微軟正黑體" panose="020B0604030504040204" pitchFamily="34" charset="-120"/>
                          <a:ea typeface="微軟正黑體" panose="020B0604030504040204" pitchFamily="34" charset="-120"/>
                        </a:rPr>
                        <a:t>1. </a:t>
                      </a:r>
                      <a:r>
                        <a:rPr lang="zh-TW" altLang="en-US" sz="1200" b="1" dirty="0">
                          <a:latin typeface="微軟正黑體" panose="020B0604030504040204" pitchFamily="34" charset="-120"/>
                          <a:ea typeface="微軟正黑體" panose="020B0604030504040204" pitchFamily="34" charset="-120"/>
                        </a:rPr>
                        <a:t>登錄規定說明：</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若為「帶學生赴陸」，</a:t>
                      </a:r>
                      <a:r>
                        <a:rPr lang="zh-TW" altLang="en-US" sz="1100" b="1" dirty="0">
                          <a:latin typeface="微軟正黑體" panose="020B0604030504040204" pitchFamily="34" charset="-120"/>
                          <a:ea typeface="微軟正黑體" panose="020B0604030504040204" pitchFamily="34" charset="-120"/>
                        </a:rPr>
                        <a:t>必須登錄</a:t>
                      </a:r>
                      <a:r>
                        <a:rPr lang="zh-TW" altLang="en-US" sz="1100" b="0" dirty="0">
                          <a:latin typeface="微軟正黑體" panose="020B0604030504040204" pitchFamily="34" charset="-120"/>
                          <a:ea typeface="微軟正黑體" panose="020B0604030504040204" pitchFamily="34" charset="-120"/>
                        </a:rPr>
                        <a:t>教育部「赴陸教育交流活動登錄平臺」。</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若為「老師單獨前往」，</a:t>
                      </a:r>
                      <a:r>
                        <a:rPr lang="zh-TW" altLang="en-US" sz="1100" b="1" dirty="0">
                          <a:latin typeface="微軟正黑體" panose="020B0604030504040204" pitchFamily="34" charset="-120"/>
                          <a:ea typeface="微軟正黑體" panose="020B0604030504040204" pitchFamily="34" charset="-120"/>
                        </a:rPr>
                        <a:t>雖非硬性</a:t>
                      </a:r>
                      <a:r>
                        <a:rPr lang="zh-TW" altLang="en-US" sz="1100" b="0" dirty="0">
                          <a:latin typeface="微軟正黑體" panose="020B0604030504040204" pitchFamily="34" charset="-120"/>
                          <a:ea typeface="微軟正黑體" panose="020B0604030504040204" pitchFamily="34" charset="-120"/>
                        </a:rPr>
                        <a:t>要求登錄，仍建議審慎評估並落實教育部重申之規定。</a:t>
                      </a:r>
                      <a:endParaRPr lang="en-US" altLang="zh-TW" sz="1100" b="0" dirty="0">
                        <a:latin typeface="微軟正黑體" panose="020B0604030504040204" pitchFamily="34" charset="-120"/>
                        <a:ea typeface="微軟正黑體" panose="020B0604030504040204" pitchFamily="34" charset="-120"/>
                      </a:endParaRPr>
                    </a:p>
                    <a:p>
                      <a:pPr lvl="1">
                        <a:buFont typeface="Arial" panose="020B0604020202020204" pitchFamily="34" charset="0"/>
                        <a:buChar char="•"/>
                      </a:pPr>
                      <a:endParaRPr lang="zh-TW" altLang="en-US" sz="1100" b="0" dirty="0">
                        <a:latin typeface="微軟正黑體" panose="020B0604030504040204" pitchFamily="34" charset="-120"/>
                        <a:ea typeface="微軟正黑體" panose="020B0604030504040204" pitchFamily="34" charset="-120"/>
                      </a:endParaRPr>
                    </a:p>
                    <a:p>
                      <a:r>
                        <a:rPr lang="en-US" altLang="zh-TW" sz="1200" b="1" dirty="0">
                          <a:latin typeface="微軟正黑體" panose="020B0604030504040204" pitchFamily="34" charset="-120"/>
                          <a:ea typeface="微軟正黑體" panose="020B0604030504040204" pitchFamily="34" charset="-120"/>
                        </a:rPr>
                        <a:t>2. </a:t>
                      </a:r>
                      <a:r>
                        <a:rPr lang="zh-TW" altLang="en-US" sz="1200" b="1" dirty="0">
                          <a:latin typeface="微軟正黑體" panose="020B0604030504040204" pitchFamily="34" charset="-120"/>
                          <a:ea typeface="微軟正黑體" panose="020B0604030504040204" pitchFamily="34" charset="-120"/>
                        </a:rPr>
                        <a:t>教育部規定應遵守：</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無論是學生或教師，</a:t>
                      </a:r>
                      <a:r>
                        <a:rPr lang="zh-TW" altLang="en-US" sz="1100" b="1" dirty="0">
                          <a:latin typeface="微軟正黑體" panose="020B0604030504040204" pitchFamily="34" charset="-120"/>
                          <a:ea typeface="微軟正黑體" panose="020B0604030504040204" pitchFamily="34" charset="-120"/>
                        </a:rPr>
                        <a:t>皆須遵守教育部交流活動之規定</a:t>
                      </a:r>
                      <a:r>
                        <a:rPr lang="zh-TW" altLang="en-US" sz="1100" b="0" dirty="0">
                          <a:latin typeface="微軟正黑體" panose="020B0604030504040204" pitchFamily="34" charset="-120"/>
                          <a:ea typeface="微軟正黑體" panose="020B0604030504040204" pitchFamily="34" charset="-120"/>
                        </a:rPr>
                        <a:t>。</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如對主辦單位、行程、目的等有疑慮，應先向大陸委員會函詢確認後再行辦理。</a:t>
                      </a:r>
                      <a:endParaRPr lang="en-US" altLang="zh-TW" sz="1100" b="0" dirty="0">
                        <a:latin typeface="微軟正黑體" panose="020B0604030504040204" pitchFamily="34" charset="-120"/>
                        <a:ea typeface="微軟正黑體" panose="020B0604030504040204" pitchFamily="34" charset="-120"/>
                      </a:endParaRPr>
                    </a:p>
                    <a:p>
                      <a:pPr lvl="1">
                        <a:buFont typeface="Arial" panose="020B0604020202020204" pitchFamily="34" charset="0"/>
                        <a:buChar char="•"/>
                      </a:pPr>
                      <a:endParaRPr lang="zh-TW" altLang="en-US" sz="1100" b="0" dirty="0">
                        <a:latin typeface="微軟正黑體" panose="020B0604030504040204" pitchFamily="34" charset="-120"/>
                        <a:ea typeface="微軟正黑體" panose="020B0604030504040204" pitchFamily="34" charset="-120"/>
                      </a:endParaRPr>
                    </a:p>
                    <a:p>
                      <a:r>
                        <a:rPr lang="en-US" altLang="zh-TW" sz="1200" b="1" dirty="0">
                          <a:latin typeface="微軟正黑體" panose="020B0604030504040204" pitchFamily="34" charset="-120"/>
                          <a:ea typeface="微軟正黑體" panose="020B0604030504040204" pitchFamily="34" charset="-120"/>
                        </a:rPr>
                        <a:t>3. </a:t>
                      </a:r>
                      <a:r>
                        <a:rPr lang="zh-TW" altLang="en-US" sz="1200" b="1" dirty="0">
                          <a:latin typeface="微軟正黑體" panose="020B0604030504040204" pitchFamily="34" charset="-120"/>
                          <a:ea typeface="微軟正黑體" panose="020B0604030504040204" pitchFamily="34" charset="-120"/>
                        </a:rPr>
                        <a:t>本校屬醫學為主大學，應特別謹慎：</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醫事交流為政策敏感領域，</a:t>
                      </a:r>
                      <a:r>
                        <a:rPr lang="zh-TW" altLang="en-US" sz="1100" b="1" dirty="0">
                          <a:latin typeface="微軟正黑體" panose="020B0604030504040204" pitchFamily="34" charset="-120"/>
                          <a:ea typeface="微軟正黑體" panose="020B0604030504040204" pitchFamily="34" charset="-120"/>
                        </a:rPr>
                        <a:t>當前兩岸情勢緊張</a:t>
                      </a:r>
                      <a:r>
                        <a:rPr lang="zh-TW" altLang="en-US" sz="1100" b="0" dirty="0">
                          <a:latin typeface="微軟正黑體" panose="020B0604030504040204" pitchFamily="34" charset="-120"/>
                          <a:ea typeface="微軟正黑體" panose="020B0604030504040204" pitchFamily="34" charset="-120"/>
                        </a:rPr>
                        <a:t>。</a:t>
                      </a:r>
                    </a:p>
                    <a:p>
                      <a:pPr lvl="1">
                        <a:buFont typeface="Arial" panose="020B0604020202020204" pitchFamily="34" charset="0"/>
                        <a:buChar char="•"/>
                      </a:pPr>
                      <a:r>
                        <a:rPr lang="zh-TW" altLang="en-US" sz="1100" b="1" dirty="0">
                          <a:solidFill>
                            <a:srgbClr val="FF0000"/>
                          </a:solidFill>
                          <a:latin typeface="微軟正黑體" panose="020B0604030504040204" pitchFamily="34" charset="-120"/>
                          <a:ea typeface="微軟正黑體" panose="020B0604030504040204" pitchFamily="34" charset="-120"/>
                        </a:rPr>
                        <a:t>建議：請暫緩師</a:t>
                      </a:r>
                      <a:r>
                        <a:rPr lang="en-US" altLang="zh-TW" sz="1100" b="1" dirty="0">
                          <a:solidFill>
                            <a:srgbClr val="FF0000"/>
                          </a:solidFill>
                          <a:latin typeface="微軟正黑體" panose="020B0604030504040204" pitchFamily="34" charset="-120"/>
                          <a:ea typeface="微軟正黑體" panose="020B0604030504040204" pitchFamily="34" charset="-120"/>
                        </a:rPr>
                        <a:t>/</a:t>
                      </a:r>
                      <a:r>
                        <a:rPr lang="zh-TW" altLang="en-US" sz="1100" b="1" dirty="0">
                          <a:solidFill>
                            <a:srgbClr val="FF0000"/>
                          </a:solidFill>
                          <a:latin typeface="微軟正黑體" panose="020B0604030504040204" pitchFamily="34" charset="-120"/>
                          <a:ea typeface="微軟正黑體" panose="020B0604030504040204" pitchFamily="34" charset="-120"/>
                        </a:rPr>
                        <a:t>生赴陸及陸師</a:t>
                      </a:r>
                      <a:r>
                        <a:rPr lang="en-US" altLang="zh-TW" sz="1100" b="1" dirty="0">
                          <a:solidFill>
                            <a:srgbClr val="FF0000"/>
                          </a:solidFill>
                          <a:latin typeface="微軟正黑體" panose="020B0604030504040204" pitchFamily="34" charset="-120"/>
                          <a:ea typeface="微軟正黑體" panose="020B0604030504040204" pitchFamily="34" charset="-120"/>
                        </a:rPr>
                        <a:t>/</a:t>
                      </a:r>
                      <a:r>
                        <a:rPr lang="zh-TW" altLang="en-US" sz="1100" b="1" dirty="0">
                          <a:solidFill>
                            <a:srgbClr val="FF0000"/>
                          </a:solidFill>
                          <a:latin typeface="微軟正黑體" panose="020B0604030504040204" pitchFamily="34" charset="-120"/>
                          <a:ea typeface="微軟正黑體" panose="020B0604030504040204" pitchFamily="34" charset="-120"/>
                        </a:rPr>
                        <a:t>生來校</a:t>
                      </a:r>
                      <a:r>
                        <a:rPr lang="zh-TW" altLang="en-US" sz="1100" b="0" dirty="0">
                          <a:solidFill>
                            <a:srgbClr val="FF0000"/>
                          </a:solidFill>
                          <a:latin typeface="微軟正黑體" panose="020B0604030504040204" pitchFamily="34" charset="-120"/>
                          <a:ea typeface="微軟正黑體" panose="020B0604030504040204" pitchFamily="34" charset="-120"/>
                        </a:rPr>
                        <a:t>交流活動。</a:t>
                      </a:r>
                      <a:endParaRPr lang="en-US" altLang="zh-TW" sz="1100" b="0" dirty="0">
                        <a:solidFill>
                          <a:srgbClr val="FF0000"/>
                        </a:solidFill>
                        <a:latin typeface="微軟正黑體" panose="020B0604030504040204" pitchFamily="34" charset="-120"/>
                        <a:ea typeface="微軟正黑體" panose="020B0604030504040204" pitchFamily="34" charset="-120"/>
                      </a:endParaRPr>
                    </a:p>
                    <a:p>
                      <a:pPr lvl="1">
                        <a:buFont typeface="Arial" panose="020B0604020202020204" pitchFamily="34" charset="0"/>
                        <a:buChar char="•"/>
                      </a:pPr>
                      <a:endParaRPr lang="zh-TW" altLang="en-US" sz="1100" b="0" dirty="0">
                        <a:latin typeface="微軟正黑體" panose="020B0604030504040204" pitchFamily="34" charset="-120"/>
                        <a:ea typeface="微軟正黑體" panose="020B0604030504040204" pitchFamily="34" charset="-120"/>
                      </a:endParaRPr>
                    </a:p>
                    <a:p>
                      <a:r>
                        <a:rPr lang="en-US" altLang="zh-TW" sz="1200" b="1" dirty="0">
                          <a:latin typeface="微軟正黑體" panose="020B0604030504040204" pitchFamily="34" charset="-120"/>
                          <a:ea typeface="微軟正黑體" panose="020B0604030504040204" pitchFamily="34" charset="-120"/>
                        </a:rPr>
                        <a:t>4. </a:t>
                      </a:r>
                      <a:r>
                        <a:rPr lang="zh-TW" altLang="en-US" sz="1200" b="1" dirty="0">
                          <a:latin typeface="微軟正黑體" panose="020B0604030504040204" pitchFamily="34" charset="-120"/>
                          <a:ea typeface="微軟正黑體" panose="020B0604030504040204" pitchFamily="34" charset="-120"/>
                        </a:rPr>
                        <a:t>後續行政會議擬報告事項：</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各學院請確實落實教育部重申之登錄及管理規定。</a:t>
                      </a:r>
                    </a:p>
                    <a:p>
                      <a:pPr lvl="1">
                        <a:buFont typeface="Arial" panose="020B0604020202020204" pitchFamily="34" charset="0"/>
                        <a:buChar char="•"/>
                      </a:pPr>
                      <a:r>
                        <a:rPr lang="zh-TW" altLang="en-US" sz="1100" b="0" dirty="0">
                          <a:latin typeface="微軟正黑體" panose="020B0604030504040204" pitchFamily="34" charset="-120"/>
                          <a:ea typeface="微軟正黑體" panose="020B0604030504040204" pitchFamily="34" charset="-120"/>
                        </a:rPr>
                        <a:t>未來如有辦理赴陸交流活動（實體</a:t>
                      </a:r>
                      <a:r>
                        <a:rPr lang="en-US" altLang="zh-TW" sz="1100" b="0" dirty="0">
                          <a:latin typeface="微軟正黑體" panose="020B0604030504040204" pitchFamily="34" charset="-120"/>
                          <a:ea typeface="微軟正黑體" panose="020B0604030504040204" pitchFamily="34" charset="-120"/>
                        </a:rPr>
                        <a:t>/</a:t>
                      </a:r>
                      <a:r>
                        <a:rPr lang="zh-TW" altLang="en-US" sz="1100" b="0" dirty="0">
                          <a:latin typeface="微軟正黑體" panose="020B0604030504040204" pitchFamily="34" charset="-120"/>
                          <a:ea typeface="微軟正黑體" panose="020B0604030504040204" pitchFamily="34" charset="-120"/>
                        </a:rPr>
                        <a:t>線上），建議事前</a:t>
                      </a:r>
                      <a:r>
                        <a:rPr lang="zh-TW" altLang="en-US" sz="1100" b="1" dirty="0">
                          <a:latin typeface="微軟正黑體" panose="020B0604030504040204" pitchFamily="34" charset="-120"/>
                          <a:ea typeface="微軟正黑體" panose="020B0604030504040204" pitchFamily="34" charset="-120"/>
                        </a:rPr>
                        <a:t>一個月前</a:t>
                      </a:r>
                      <a:r>
                        <a:rPr lang="zh-TW" altLang="en-US" sz="1100" b="0" dirty="0">
                          <a:latin typeface="微軟正黑體" panose="020B0604030504040204" pitchFamily="34" charset="-120"/>
                          <a:ea typeface="微軟正黑體" panose="020B0604030504040204" pitchFamily="34" charset="-120"/>
                        </a:rPr>
                        <a:t>向所屬學院提供「陸方機構不可替代性之說明」，經院長核可確認後方得進行，以備日後查核與追溯。</a:t>
                      </a:r>
                    </a:p>
                  </a:txBody>
                  <a:tcPr/>
                </a:tc>
                <a:extLst>
                  <a:ext uri="{0D108BD9-81ED-4DB2-BD59-A6C34878D82A}">
                    <a16:rowId xmlns:a16="http://schemas.microsoft.com/office/drawing/2014/main" val="1522643619"/>
                  </a:ext>
                </a:extLst>
              </a:tr>
            </a:tbl>
          </a:graphicData>
        </a:graphic>
      </p:graphicFrame>
      <p:sp>
        <p:nvSpPr>
          <p:cNvPr id="14" name="文字方塊 13">
            <a:extLst>
              <a:ext uri="{FF2B5EF4-FFF2-40B4-BE49-F238E27FC236}">
                <a16:creationId xmlns:a16="http://schemas.microsoft.com/office/drawing/2014/main" id="{35ADB9AA-82D2-482F-A9EE-5AB4E600E3AD}"/>
              </a:ext>
            </a:extLst>
          </p:cNvPr>
          <p:cNvSpPr txBox="1"/>
          <p:nvPr/>
        </p:nvSpPr>
        <p:spPr>
          <a:xfrm>
            <a:off x="6862438" y="4218096"/>
            <a:ext cx="4896319" cy="169277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zh-TW" altLang="en-US" sz="1200" b="1" dirty="0">
                <a:latin typeface="微軟正黑體" panose="020B0604030504040204" pitchFamily="34" charset="-120"/>
                <a:ea typeface="微軟正黑體" panose="020B0604030504040204" pitchFamily="34" charset="-120"/>
              </a:rPr>
              <a:t>陸籍學生交流活動注意事項</a:t>
            </a:r>
            <a:r>
              <a:rPr lang="zh-TW" altLang="en-US" sz="1200" dirty="0">
                <a:latin typeface="微軟正黑體" panose="020B0604030504040204" pitchFamily="34" charset="-120"/>
                <a:ea typeface="微軟正黑體" panose="020B0604030504040204" pitchFamily="34" charset="-120"/>
              </a:rPr>
              <a:t>：</a:t>
            </a:r>
          </a:p>
          <a:p>
            <a:r>
              <a:rPr lang="zh-TW" altLang="en-US" sz="1200" b="1" dirty="0">
                <a:latin typeface="微軟正黑體" panose="020B0604030504040204" pitchFamily="34" charset="-120"/>
                <a:ea typeface="微軟正黑體" panose="020B0604030504040204" pitchFamily="34" charset="-120"/>
              </a:rPr>
              <a:t>如有陸籍學生 </a:t>
            </a:r>
            <a:r>
              <a:rPr lang="en-US" altLang="zh-TW" sz="1200" b="1" dirty="0">
                <a:latin typeface="微軟正黑體" panose="020B0604030504040204" pitchFamily="34" charset="-120"/>
                <a:ea typeface="微軟正黑體" panose="020B0604030504040204" pitchFamily="34" charset="-120"/>
              </a:rPr>
              <a:t>Inbound</a:t>
            </a:r>
            <a:r>
              <a:rPr lang="zh-TW" altLang="en-US" sz="1200" b="1" dirty="0">
                <a:latin typeface="微軟正黑體" panose="020B0604030504040204" pitchFamily="34" charset="-120"/>
                <a:ea typeface="微軟正黑體" panose="020B0604030504040204" pitchFamily="34" charset="-120"/>
              </a:rPr>
              <a:t>（來校）</a:t>
            </a:r>
            <a:r>
              <a:rPr lang="zh-TW" altLang="en-US" sz="1200" dirty="0">
                <a:latin typeface="微軟正黑體" panose="020B0604030504040204" pitchFamily="34" charset="-120"/>
                <a:ea typeface="微軟正黑體" panose="020B0604030504040204" pitchFamily="34" charset="-120"/>
              </a:rPr>
              <a:t>：</a:t>
            </a:r>
            <a:br>
              <a:rPr lang="zh-TW" altLang="en-US" sz="1200" dirty="0">
                <a:latin typeface="微軟正黑體" panose="020B0604030504040204" pitchFamily="34" charset="-120"/>
                <a:ea typeface="微軟正黑體" panose="020B0604030504040204" pitchFamily="34" charset="-120"/>
              </a:rPr>
            </a:br>
            <a:r>
              <a:rPr lang="zh-TW" altLang="en-US" sz="1200" dirty="0">
                <a:latin typeface="微軟正黑體" panose="020B0604030504040204" pitchFamily="34" charset="-120"/>
                <a:ea typeface="微軟正黑體" panose="020B0604030504040204" pitchFamily="34" charset="-120"/>
              </a:rPr>
              <a:t>　➡ 各學院須主動辦理報部程序，並</a:t>
            </a:r>
            <a:br>
              <a:rPr lang="zh-TW" altLang="en-US" sz="1200" dirty="0">
                <a:latin typeface="微軟正黑體" panose="020B0604030504040204" pitchFamily="34" charset="-120"/>
                <a:ea typeface="微軟正黑體" panose="020B0604030504040204" pitchFamily="34" charset="-120"/>
              </a:rPr>
            </a:br>
            <a:r>
              <a:rPr lang="zh-TW" altLang="en-US" sz="1200" dirty="0">
                <a:latin typeface="微軟正黑體" panose="020B0604030504040204" pitchFamily="34" charset="-120"/>
                <a:ea typeface="微軟正黑體" panose="020B0604030504040204" pitchFamily="34" charset="-120"/>
              </a:rPr>
              <a:t>　➡ 提出「召收陸籍生的必要性及不可替代性說明」。</a:t>
            </a:r>
          </a:p>
          <a:p>
            <a:r>
              <a:rPr lang="zh-TW" altLang="en-US" sz="1200" b="1" dirty="0">
                <a:latin typeface="微軟正黑體" panose="020B0604030504040204" pitchFamily="34" charset="-120"/>
                <a:ea typeface="微軟正黑體" panose="020B0604030504040204" pitchFamily="34" charset="-120"/>
              </a:rPr>
              <a:t>不論為 </a:t>
            </a:r>
            <a:r>
              <a:rPr lang="en-US" altLang="zh-TW" sz="1200" b="1" dirty="0">
                <a:latin typeface="微軟正黑體" panose="020B0604030504040204" pitchFamily="34" charset="-120"/>
                <a:ea typeface="微軟正黑體" panose="020B0604030504040204" pitchFamily="34" charset="-120"/>
              </a:rPr>
              <a:t>Inbound </a:t>
            </a:r>
            <a:r>
              <a:rPr lang="zh-TW" altLang="en-US" sz="1200" b="1" dirty="0">
                <a:latin typeface="微軟正黑體" panose="020B0604030504040204" pitchFamily="34" charset="-120"/>
                <a:ea typeface="微軟正黑體" panose="020B0604030504040204" pitchFamily="34" charset="-120"/>
              </a:rPr>
              <a:t>或 </a:t>
            </a:r>
            <a:r>
              <a:rPr lang="en-US" altLang="zh-TW" sz="1200" b="1" dirty="0">
                <a:latin typeface="微軟正黑體" panose="020B0604030504040204" pitchFamily="34" charset="-120"/>
                <a:ea typeface="微軟正黑體" panose="020B0604030504040204" pitchFamily="34" charset="-120"/>
              </a:rPr>
              <a:t>Outbound</a:t>
            </a:r>
            <a:r>
              <a:rPr lang="zh-TW" altLang="en-US" sz="1200" b="1" dirty="0">
                <a:latin typeface="微軟正黑體" panose="020B0604030504040204" pitchFamily="34" charset="-120"/>
                <a:ea typeface="微軟正黑體" panose="020B0604030504040204" pitchFamily="34" charset="-120"/>
              </a:rPr>
              <a:t>（出國交流）</a:t>
            </a:r>
            <a:r>
              <a:rPr lang="zh-TW" altLang="en-US" sz="1200" dirty="0">
                <a:latin typeface="微軟正黑體" panose="020B0604030504040204" pitchFamily="34" charset="-120"/>
                <a:ea typeface="微軟正黑體" panose="020B0604030504040204" pitchFamily="34" charset="-120"/>
              </a:rPr>
              <a:t>：</a:t>
            </a:r>
            <a:br>
              <a:rPr lang="zh-TW" altLang="en-US" sz="1200" dirty="0">
                <a:latin typeface="微軟正黑體" panose="020B0604030504040204" pitchFamily="34" charset="-120"/>
                <a:ea typeface="微軟正黑體" panose="020B0604030504040204" pitchFamily="34" charset="-120"/>
              </a:rPr>
            </a:br>
            <a:r>
              <a:rPr lang="zh-TW" altLang="en-US" sz="1200" dirty="0">
                <a:latin typeface="微軟正黑體" panose="020B0604030504040204" pitchFamily="34" charset="-120"/>
                <a:ea typeface="微軟正黑體" panose="020B0604030504040204" pitchFamily="34" charset="-120"/>
              </a:rPr>
              <a:t>　➡ 均須填報深耕大表。</a:t>
            </a:r>
          </a:p>
          <a:p>
            <a:r>
              <a:rPr lang="zh-TW" altLang="en-US" sz="1600" b="1" dirty="0">
                <a:solidFill>
                  <a:srgbClr val="C00000"/>
                </a:solidFill>
                <a:latin typeface="微軟正黑體" panose="020B0604030504040204" pitchFamily="34" charset="-120"/>
                <a:ea typeface="微軟正黑體" panose="020B0604030504040204" pitchFamily="34" charset="-120"/>
              </a:rPr>
              <a:t>建議</a:t>
            </a:r>
            <a:r>
              <a:rPr lang="zh-TW" altLang="en-US" sz="1600" dirty="0">
                <a:solidFill>
                  <a:srgbClr val="C00000"/>
                </a:solidFill>
                <a:latin typeface="微軟正黑體" panose="020B0604030504040204" pitchFamily="34" charset="-120"/>
                <a:ea typeface="微軟正黑體" panose="020B0604030504040204" pitchFamily="34" charset="-120"/>
              </a:rPr>
              <a:t>：</a:t>
            </a:r>
            <a:endParaRPr lang="en-US" altLang="zh-TW" sz="1600" dirty="0">
              <a:solidFill>
                <a:srgbClr val="C00000"/>
              </a:solidFill>
              <a:latin typeface="微軟正黑體" panose="020B0604030504040204" pitchFamily="34" charset="-120"/>
              <a:ea typeface="微軟正黑體" panose="020B0604030504040204" pitchFamily="34" charset="-120"/>
            </a:endParaRPr>
          </a:p>
          <a:p>
            <a:r>
              <a:rPr lang="zh-TW" altLang="en-US" sz="1600" dirty="0">
                <a:solidFill>
                  <a:srgbClr val="C00000"/>
                </a:solidFill>
                <a:latin typeface="微軟正黑體" panose="020B0604030504040204" pitchFamily="34" charset="-120"/>
                <a:ea typeface="微軟正黑體" panose="020B0604030504040204" pitchFamily="34" charset="-120"/>
              </a:rPr>
              <a:t>請</a:t>
            </a:r>
            <a:r>
              <a:rPr lang="zh-TW" altLang="en-US" sz="1600" b="1" dirty="0">
                <a:solidFill>
                  <a:srgbClr val="C00000"/>
                </a:solidFill>
                <a:latin typeface="微軟正黑體" panose="020B0604030504040204" pitchFamily="34" charset="-120"/>
                <a:ea typeface="微軟正黑體" panose="020B0604030504040204" pitchFamily="34" charset="-120"/>
              </a:rPr>
              <a:t>暫緩辦理</a:t>
            </a:r>
            <a:r>
              <a:rPr lang="en-US" altLang="zh-TW" sz="1600" dirty="0">
                <a:solidFill>
                  <a:srgbClr val="C00000"/>
                </a:solidFill>
                <a:latin typeface="微軟正黑體" panose="020B0604030504040204" pitchFamily="34" charset="-120"/>
                <a:ea typeface="微軟正黑體" panose="020B0604030504040204" pitchFamily="34" charset="-120"/>
              </a:rPr>
              <a:t>Inbound / Outbound </a:t>
            </a:r>
            <a:r>
              <a:rPr lang="zh-TW" altLang="en-US" sz="1600" dirty="0">
                <a:solidFill>
                  <a:srgbClr val="C00000"/>
                </a:solidFill>
                <a:latin typeface="微軟正黑體" panose="020B0604030504040204" pitchFamily="34" charset="-120"/>
                <a:ea typeface="微軟正黑體" panose="020B0604030504040204" pitchFamily="34" charset="-120"/>
              </a:rPr>
              <a:t>交流活動。</a:t>
            </a:r>
            <a:endParaRPr lang="zh-TW" altLang="en-US" sz="12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842391493"/>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4577</TotalTime>
  <Words>2014</Words>
  <Application>Microsoft Office PowerPoint</Application>
  <PresentationFormat>寬螢幕</PresentationFormat>
  <Paragraphs>99</Paragraphs>
  <Slides>7</Slides>
  <Notes>0</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7</vt:i4>
      </vt:variant>
    </vt:vector>
  </HeadingPairs>
  <TitlesOfParts>
    <vt:vector size="16" baseType="lpstr">
      <vt:lpstr>微軟正黑體</vt:lpstr>
      <vt:lpstr>新細明體</vt:lpstr>
      <vt:lpstr>標楷體</vt:lpstr>
      <vt:lpstr>Arial</vt:lpstr>
      <vt:lpstr>Calibri</vt:lpstr>
      <vt:lpstr>Calibri Light</vt:lpstr>
      <vt:lpstr>Times New Roman</vt:lpstr>
      <vt:lpstr>Wingdings</vt:lpstr>
      <vt:lpstr>Office 佈景主題</vt:lpstr>
      <vt:lpstr>PowerPoint 簡報</vt:lpstr>
      <vt:lpstr>MOE Notice – Reminders on Handling Educational Exchange Activities with Mainland China</vt:lpstr>
      <vt:lpstr>Important Reminders for Colleges/Faculties</vt:lpstr>
      <vt:lpstr>Important Notice</vt:lpstr>
      <vt:lpstr>PowerPoint 簡報</vt:lpstr>
      <vt:lpstr>PowerPoint 簡報</vt:lpstr>
      <vt:lpstr>附錄：</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dragon</dc:creator>
  <cp:lastModifiedBy>user</cp:lastModifiedBy>
  <cp:revision>22</cp:revision>
  <cp:lastPrinted>2025-05-12T03:59:38Z</cp:lastPrinted>
  <dcterms:created xsi:type="dcterms:W3CDTF">2022-08-23T06:46:41Z</dcterms:created>
  <dcterms:modified xsi:type="dcterms:W3CDTF">2025-05-12T07:30:23Z</dcterms:modified>
</cp:coreProperties>
</file>