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72" r:id="rId6"/>
    <p:sldId id="271" r:id="rId7"/>
    <p:sldId id="264" r:id="rId8"/>
    <p:sldId id="270" r:id="rId9"/>
    <p:sldId id="273" r:id="rId10"/>
    <p:sldId id="269" r:id="rId11"/>
    <p:sldId id="275" r:id="rId12"/>
    <p:sldId id="274" r:id="rId13"/>
    <p:sldId id="276" r:id="rId14"/>
    <p:sldId id="277" r:id="rId1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FFEBEB"/>
    <a:srgbClr val="480000"/>
    <a:srgbClr val="C93537"/>
    <a:srgbClr val="FFD966"/>
    <a:srgbClr val="315938"/>
    <a:srgbClr val="C55A11"/>
    <a:srgbClr val="107D88"/>
    <a:srgbClr val="EA400F"/>
    <a:srgbClr val="8AB7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C395AE-9420-4483-980A-920736A8F3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8050665-CD0B-41DB-AD96-AF4E626223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7EC355B-E0BC-412F-AA2E-055897279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394D-CD43-43E6-B671-46412C03F49B}" type="datetimeFigureOut">
              <a:rPr lang="zh-TW" altLang="en-US" smtClean="0"/>
              <a:t>2025/4/2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D5A2C83-6B74-4C1C-AFC2-8D2CA1855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11D0211-62C1-488D-99A9-64693971A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D2DE-E1A2-4C95-9D10-2FAFB20F50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324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095DDB-E5EE-4BAB-8600-337CBD06B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E853955-6D05-461E-AD3D-90B99B61CF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D94F405-C497-4140-B520-99899E4EB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394D-CD43-43E6-B671-46412C03F49B}" type="datetimeFigureOut">
              <a:rPr lang="zh-TW" altLang="en-US" smtClean="0"/>
              <a:t>2025/4/2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3F603E4-EB1A-4E58-B744-827DC7CCE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617BD66-B773-4EDD-9E40-34631B0A6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D2DE-E1A2-4C95-9D10-2FAFB20F50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0520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0338B82F-3DDD-46D3-9548-7CDF52CF5B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B9F5956-7879-469E-B896-12823DB050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6D9DA22-4CF1-4658-B47F-83BCA401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394D-CD43-43E6-B671-46412C03F49B}" type="datetimeFigureOut">
              <a:rPr lang="zh-TW" altLang="en-US" smtClean="0"/>
              <a:t>2025/4/2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269EE66-6F5D-4580-A7D6-2C5B0D80C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EC07CED-F861-4A03-B31C-E3D06F553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D2DE-E1A2-4C95-9D10-2FAFB20F50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4872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6AF378-F1F7-44FA-B4F4-D7D8524AF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7B12238-122A-4047-9CF5-AB88383F8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760E841-8092-42D8-AB65-A73A15F71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394D-CD43-43E6-B671-46412C03F49B}" type="datetimeFigureOut">
              <a:rPr lang="zh-TW" altLang="en-US" smtClean="0"/>
              <a:t>2025/4/2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D2FAA43-B24D-49C3-8BFC-EEDA9782A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FD6DBB9-AC9D-46BA-AF2D-2F2F43CC9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D2DE-E1A2-4C95-9D10-2FAFB20F50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6395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C182DB-1498-4622-BF5D-87F76BA43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23A1302-D324-4BF6-94D2-885FF4473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8004035-FCCA-4D28-B2B9-D55EE12E2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394D-CD43-43E6-B671-46412C03F49B}" type="datetimeFigureOut">
              <a:rPr lang="zh-TW" altLang="en-US" smtClean="0"/>
              <a:t>2025/4/2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BFC3FF0-3F5D-4F88-B9BD-437285B30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1E62D05-AF15-4A9C-A8B6-0C3533BBC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D2DE-E1A2-4C95-9D10-2FAFB20F50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646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B4132C-7B3C-4D11-845D-9233386F7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2224066-761C-44CF-9674-F263C078F9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44B964B-066A-4550-9DE5-F05FD8AD9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81AB53F-00C3-4EA8-915F-B2C86F7D6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394D-CD43-43E6-B671-46412C03F49B}" type="datetimeFigureOut">
              <a:rPr lang="zh-TW" altLang="en-US" smtClean="0"/>
              <a:t>2025/4/2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05CEDE0-DD57-4FB3-AE73-830798D1A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E440503-3A40-4FE9-94AB-914B1F385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D2DE-E1A2-4C95-9D10-2FAFB20F50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6208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84FAD2-33D9-423B-BBC0-61719FD90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D9B3E5A-3FEC-4E93-BA6E-9095A319F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6236448-86D4-420C-9AEC-BC09DD5909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0ACDE275-3CBB-4BB9-B1F0-00D39FAD26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E0E9D19-46BA-4C4E-8280-26CC2C52C0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ACD34737-16E9-4F54-AE73-430BF1380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394D-CD43-43E6-B671-46412C03F49B}" type="datetimeFigureOut">
              <a:rPr lang="zh-TW" altLang="en-US" smtClean="0"/>
              <a:t>2025/4/2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00AC593A-D27B-4EB7-8FAA-AF50A7688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8D2208D-2F9C-4B07-889C-DA13E71A9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D2DE-E1A2-4C95-9D10-2FAFB20F50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2685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346623-637F-479C-9AFA-DB2338A60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0D015A2-C15E-4C88-9A52-1890F9716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394D-CD43-43E6-B671-46412C03F49B}" type="datetimeFigureOut">
              <a:rPr lang="zh-TW" altLang="en-US" smtClean="0"/>
              <a:t>2025/4/2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DCA2BF8-6491-4D59-A7A6-65F4A1D87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57C7EFB-F1CE-4CD6-BF36-8108CC408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D2DE-E1A2-4C95-9D10-2FAFB20F50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028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7C01BA8-CCD5-49BD-819B-D7B6BC53D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394D-CD43-43E6-B671-46412C03F49B}" type="datetimeFigureOut">
              <a:rPr lang="zh-TW" altLang="en-US" smtClean="0"/>
              <a:t>2025/4/2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F7A8669-9294-4665-8EE1-A15F29D75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0E3FBD8-6F7B-449F-B617-77CCAE769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D2DE-E1A2-4C95-9D10-2FAFB20F50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7725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95BE37-CED7-423D-A72C-2AEDA8392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1B86E21-AA85-416C-B3B1-BE5A7FF96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B397612-B7FA-4767-96CA-FF0ED499C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F8C09A1-4046-49E3-8855-47089C7E7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394D-CD43-43E6-B671-46412C03F49B}" type="datetimeFigureOut">
              <a:rPr lang="zh-TW" altLang="en-US" smtClean="0"/>
              <a:t>2025/4/2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249362A-C67F-45A7-9388-E9BBA7FB1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29C5C65-2157-41E5-977A-E9D98427A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D2DE-E1A2-4C95-9D10-2FAFB20F50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6736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86C893-83AE-4DE8-A5F6-B42588B43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2602BB34-37E0-4E64-93FE-F735B31666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00DD7E0-0BF5-4178-A292-310A6D6453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6ACEA65-69DA-4936-9C51-07E4BC329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394D-CD43-43E6-B671-46412C03F49B}" type="datetimeFigureOut">
              <a:rPr lang="zh-TW" altLang="en-US" smtClean="0"/>
              <a:t>2025/4/2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4B6EB85-1D3F-4CDB-98D0-3E60F4A1A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9AAED93-C16F-4E1A-BEED-0227790F0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D2DE-E1A2-4C95-9D10-2FAFB20F50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4366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ED0A6B1F-91A7-433D-AD24-F1929EEA6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AE62DF3-C58A-4D9E-A619-9DBC285D0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C1494EF-66A0-4986-99EA-D845B46B64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6394D-CD43-43E6-B671-46412C03F49B}" type="datetimeFigureOut">
              <a:rPr lang="zh-TW" altLang="en-US" smtClean="0"/>
              <a:t>2025/4/2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59EB264-872A-430A-9D4E-2AF0AC4EC4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CB0187F-606C-478E-A236-B88C4C467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5D2DE-E1A2-4C95-9D10-2FAFB20F50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496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svg"/><Relationship Id="rId7" Type="http://schemas.openxmlformats.org/officeDocument/2006/relationships/image" Target="../media/image80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svg"/><Relationship Id="rId10" Type="http://schemas.openxmlformats.org/officeDocument/2006/relationships/image" Target="../media/image55.png"/><Relationship Id="rId4" Type="http://schemas.openxmlformats.org/officeDocument/2006/relationships/image" Target="../media/image77.png"/><Relationship Id="rId9" Type="http://schemas.openxmlformats.org/officeDocument/2006/relationships/image" Target="../media/image8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sv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sv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9.svg"/><Relationship Id="rId4" Type="http://schemas.openxmlformats.org/officeDocument/2006/relationships/image" Target="../media/image8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sv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sv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svg"/><Relationship Id="rId7" Type="http://schemas.openxmlformats.org/officeDocument/2006/relationships/image" Target="../media/image61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55.png"/><Relationship Id="rId5" Type="http://schemas.openxmlformats.org/officeDocument/2006/relationships/image" Target="../media/image59.sv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svg"/><Relationship Id="rId7" Type="http://schemas.openxmlformats.org/officeDocument/2006/relationships/image" Target="../media/image70.svg"/><Relationship Id="rId12" Type="http://schemas.openxmlformats.org/officeDocument/2006/relationships/image" Target="../media/image55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74.svg"/><Relationship Id="rId5" Type="http://schemas.openxmlformats.org/officeDocument/2006/relationships/image" Target="../media/image68.sv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E0927C50-E71D-46FB-A0D2-CD6BC6A3B0A2}"/>
              </a:ext>
            </a:extLst>
          </p:cNvPr>
          <p:cNvSpPr txBox="1"/>
          <p:nvPr/>
        </p:nvSpPr>
        <p:spPr>
          <a:xfrm>
            <a:off x="656361" y="1009615"/>
            <a:ext cx="9363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b="1" u="sng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LTTC</a:t>
            </a:r>
            <a:r>
              <a:rPr lang="zh-TW" altLang="en-US" sz="4400" b="1" u="sng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b="1" u="sng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</a:t>
            </a:r>
            <a:r>
              <a:rPr lang="zh-TW" altLang="en-US" sz="4400" b="1" u="sng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語言中心  </a:t>
            </a:r>
            <a:r>
              <a:rPr lang="en-US" altLang="zh-TW" sz="4400" b="1" u="sng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BESTEP</a:t>
            </a:r>
            <a:r>
              <a:rPr lang="zh-TW" altLang="en-US" sz="4400" b="1" u="sng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培力英檢</a:t>
            </a:r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881F4ABC-7113-40D5-9F32-81EB9FC92773}"/>
              </a:ext>
            </a:extLst>
          </p:cNvPr>
          <p:cNvCxnSpPr/>
          <p:nvPr/>
        </p:nvCxnSpPr>
        <p:spPr>
          <a:xfrm>
            <a:off x="6497052" y="2862102"/>
            <a:ext cx="0" cy="2598821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>
            <a:extLst>
              <a:ext uri="{FF2B5EF4-FFF2-40B4-BE49-F238E27FC236}">
                <a16:creationId xmlns:a16="http://schemas.microsoft.com/office/drawing/2014/main" id="{C49063B0-BF23-489C-AC30-9FCA24CDBDED}"/>
              </a:ext>
            </a:extLst>
          </p:cNvPr>
          <p:cNvSpPr txBox="1"/>
          <p:nvPr/>
        </p:nvSpPr>
        <p:spPr>
          <a:xfrm>
            <a:off x="6878782" y="2473036"/>
            <a:ext cx="4816307" cy="3636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測驗時間：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114.04.26(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說寫測驗 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114.05.24(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聽讀測驗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測驗地點：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臺北醫學大學信義校區 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實際考場依報名後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LTTC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安排公告為主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1BCA894-E280-46D1-B2DA-CAB1A5327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97" y="1879344"/>
            <a:ext cx="6330347" cy="435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F619029B-DEF2-4503-9BE3-EFDF11D4C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1183" y="1029736"/>
            <a:ext cx="1081189" cy="108118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CEA4CC46-EE45-40A9-ADC8-1E975300FDDF}"/>
              </a:ext>
            </a:extLst>
          </p:cNvPr>
          <p:cNvSpPr/>
          <p:nvPr/>
        </p:nvSpPr>
        <p:spPr>
          <a:xfrm>
            <a:off x="10201182" y="613273"/>
            <a:ext cx="1081189" cy="340468"/>
          </a:xfrm>
          <a:prstGeom prst="rect">
            <a:avLst/>
          </a:prstGeom>
          <a:solidFill>
            <a:srgbClr val="315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檢測資訊</a:t>
            </a:r>
          </a:p>
        </p:txBody>
      </p:sp>
    </p:spTree>
    <p:extLst>
      <p:ext uri="{BB962C8B-B14F-4D97-AF65-F5344CB8AC3E}">
        <p14:creationId xmlns:p14="http://schemas.microsoft.com/office/powerpoint/2010/main" val="3939768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972545">
            <a:off x="-1904476" y="-3628299"/>
            <a:ext cx="7052644" cy="7614191"/>
          </a:xfrm>
          <a:custGeom>
            <a:avLst/>
            <a:gdLst/>
            <a:ahLst/>
            <a:cxnLst/>
            <a:rect l="l" t="t" r="r" b="b"/>
            <a:pathLst>
              <a:path w="10578966" h="11421286">
                <a:moveTo>
                  <a:pt x="0" y="0"/>
                </a:moveTo>
                <a:lnTo>
                  <a:pt x="10578967" y="0"/>
                </a:lnTo>
                <a:lnTo>
                  <a:pt x="10578967" y="11421286"/>
                </a:lnTo>
                <a:lnTo>
                  <a:pt x="0" y="11421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TW"/>
          </a:p>
        </p:txBody>
      </p:sp>
      <p:sp>
        <p:nvSpPr>
          <p:cNvPr id="3" name="Freeform 3"/>
          <p:cNvSpPr/>
          <p:nvPr/>
        </p:nvSpPr>
        <p:spPr>
          <a:xfrm rot="5400000">
            <a:off x="8453658" y="248671"/>
            <a:ext cx="10248903" cy="10861764"/>
          </a:xfrm>
          <a:custGeom>
            <a:avLst/>
            <a:gdLst/>
            <a:ahLst/>
            <a:cxnLst/>
            <a:rect l="l" t="t" r="r" b="b"/>
            <a:pathLst>
              <a:path w="17375562" h="18435609">
                <a:moveTo>
                  <a:pt x="0" y="0"/>
                </a:moveTo>
                <a:lnTo>
                  <a:pt x="17375562" y="0"/>
                </a:lnTo>
                <a:lnTo>
                  <a:pt x="17375562" y="18435609"/>
                </a:lnTo>
                <a:lnTo>
                  <a:pt x="0" y="184356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TW"/>
          </a:p>
        </p:txBody>
      </p:sp>
      <p:sp>
        <p:nvSpPr>
          <p:cNvPr id="6" name="Freeform 6"/>
          <p:cNvSpPr/>
          <p:nvPr/>
        </p:nvSpPr>
        <p:spPr>
          <a:xfrm rot="9832157">
            <a:off x="-1350736" y="4051629"/>
            <a:ext cx="5418825" cy="4582705"/>
          </a:xfrm>
          <a:custGeom>
            <a:avLst/>
            <a:gdLst/>
            <a:ahLst/>
            <a:cxnLst/>
            <a:rect l="l" t="t" r="r" b="b"/>
            <a:pathLst>
              <a:path w="7628908" h="6637150">
                <a:moveTo>
                  <a:pt x="0" y="0"/>
                </a:moveTo>
                <a:lnTo>
                  <a:pt x="7628909" y="0"/>
                </a:lnTo>
                <a:lnTo>
                  <a:pt x="7628909" y="6637150"/>
                </a:lnTo>
                <a:lnTo>
                  <a:pt x="0" y="66371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TW"/>
          </a:p>
        </p:txBody>
      </p:sp>
      <p:sp>
        <p:nvSpPr>
          <p:cNvPr id="9" name="TextBox 9"/>
          <p:cNvSpPr txBox="1"/>
          <p:nvPr/>
        </p:nvSpPr>
        <p:spPr>
          <a:xfrm>
            <a:off x="866410" y="121713"/>
            <a:ext cx="3268304" cy="866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特黑體"/>
                <a:sym typeface="王漢宗特黑體"/>
              </a:rPr>
              <a:t>113-2 </a:t>
            </a:r>
            <a:r>
              <a:rPr lang="zh-TW" altLang="en-US" sz="20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特黑體"/>
                <a:sym typeface="王漢宗特黑體"/>
              </a:rPr>
              <a:t>語言中心</a:t>
            </a:r>
          </a:p>
          <a:p>
            <a:pPr>
              <a:lnSpc>
                <a:spcPct val="150000"/>
              </a:lnSpc>
            </a:pPr>
            <a:r>
              <a:rPr lang="zh-TW" altLang="en-US" sz="20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特黑體"/>
                <a:sym typeface="王漢宗特黑體"/>
              </a:rPr>
              <a:t>英文簡報技巧系列講座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11983" y="1562030"/>
            <a:ext cx="8951741" cy="31162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66"/>
              </a:lnSpc>
            </a:pPr>
            <a:r>
              <a:rPr lang="en-US" altLang="zh-TW" sz="6600" dirty="0">
                <a:solidFill>
                  <a:schemeClr val="accent2"/>
                </a:solidFill>
                <a:latin typeface="Britannic Bold" panose="020B0903060703020204" pitchFamily="34" charset="0"/>
                <a:ea typeface="王漢宗特黑體"/>
                <a:cs typeface="王漢宗特黑體"/>
                <a:sym typeface="王漢宗特黑體"/>
              </a:rPr>
              <a:t>Nail Your Next Presentation!</a:t>
            </a:r>
          </a:p>
          <a:p>
            <a:pPr algn="ctr">
              <a:lnSpc>
                <a:spcPts val="8066"/>
              </a:lnSpc>
            </a:pPr>
            <a:r>
              <a:rPr lang="en-US" sz="6600" dirty="0" err="1">
                <a:solidFill>
                  <a:schemeClr val="accent2"/>
                </a:solidFill>
                <a:latin typeface="Britannic Bold" panose="020B0903060703020204" pitchFamily="34" charset="0"/>
                <a:ea typeface="王漢宗特黑體"/>
                <a:cs typeface="王漢宗特黑體"/>
                <a:sym typeface="王漢宗特黑體"/>
              </a:rPr>
              <a:t>有效提升英文簡報力</a:t>
            </a:r>
            <a:endParaRPr lang="en-US" sz="6600" dirty="0">
              <a:solidFill>
                <a:schemeClr val="accent2"/>
              </a:solidFill>
              <a:latin typeface="Britannic Bold" panose="020B0903060703020204" pitchFamily="34" charset="0"/>
              <a:ea typeface="王漢宗特黑體"/>
              <a:cs typeface="王漢宗特黑體"/>
              <a:sym typeface="王漢宗特黑體"/>
            </a:endParaRPr>
          </a:p>
        </p:txBody>
      </p:sp>
      <p:pic>
        <p:nvPicPr>
          <p:cNvPr id="22" name="圖形 21" descr="迴紋針">
            <a:extLst>
              <a:ext uri="{FF2B5EF4-FFF2-40B4-BE49-F238E27FC236}">
                <a16:creationId xmlns:a16="http://schemas.microsoft.com/office/drawing/2014/main" id="{543E5392-C370-4E57-9A70-203B8E370E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995049">
            <a:off x="227616" y="349694"/>
            <a:ext cx="569380" cy="569380"/>
          </a:xfrm>
          <a:prstGeom prst="rect">
            <a:avLst/>
          </a:prstGeom>
        </p:spPr>
      </p:pic>
      <p:sp>
        <p:nvSpPr>
          <p:cNvPr id="17" name="TextBox 6">
            <a:extLst>
              <a:ext uri="{FF2B5EF4-FFF2-40B4-BE49-F238E27FC236}">
                <a16:creationId xmlns:a16="http://schemas.microsoft.com/office/drawing/2014/main" id="{0D437086-8336-4E48-B18C-26E8903A4E27}"/>
              </a:ext>
            </a:extLst>
          </p:cNvPr>
          <p:cNvSpPr txBox="1"/>
          <p:nvPr/>
        </p:nvSpPr>
        <p:spPr>
          <a:xfrm>
            <a:off x="2131840" y="4796653"/>
            <a:ext cx="7912026" cy="80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6"/>
              </a:lnSpc>
            </a:pPr>
            <a:r>
              <a:rPr lang="en-US" altLang="zh-TW" sz="2333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"/>
                <a:sym typeface="Arial Unicode"/>
              </a:rPr>
              <a:t>114.05.01(</a:t>
            </a:r>
            <a:r>
              <a:rPr lang="zh-TW" altLang="en-US" sz="2333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"/>
                <a:sym typeface="Arial Unicode"/>
              </a:rPr>
              <a:t>四</a:t>
            </a:r>
            <a:r>
              <a:rPr lang="en-US" altLang="zh-TW" sz="2333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"/>
                <a:sym typeface="Arial Unicode"/>
              </a:rPr>
              <a:t>) 12:00-13:00</a:t>
            </a:r>
          </a:p>
          <a:p>
            <a:pPr algn="ctr">
              <a:lnSpc>
                <a:spcPts val="3266"/>
              </a:lnSpc>
            </a:pPr>
            <a:r>
              <a:rPr lang="zh-TW" altLang="en-US" sz="2333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"/>
                <a:sym typeface="Arial Unicode"/>
              </a:rPr>
              <a:t>信義校區 </a:t>
            </a:r>
            <a:r>
              <a:rPr lang="en-US" altLang="zh-TW" sz="2333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"/>
                <a:sym typeface="Arial Unicode"/>
              </a:rPr>
              <a:t>6204</a:t>
            </a:r>
            <a:r>
              <a:rPr lang="zh-TW" altLang="en-US" sz="2333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"/>
                <a:sym typeface="Arial Unicode"/>
              </a:rPr>
              <a:t>教室</a:t>
            </a:r>
            <a:endParaRPr lang="en-US" sz="2333" b="1" dirty="0">
              <a:latin typeface="微軟正黑體" panose="020B0604030504040204" pitchFamily="34" charset="-120"/>
              <a:ea typeface="微軟正黑體" panose="020B0604030504040204" pitchFamily="34" charset="-120"/>
              <a:cs typeface="Arial Unicode"/>
              <a:sym typeface="Arial Unicode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7F35975-AC89-44B8-8A9B-5F7C41FEE1B9}"/>
              </a:ext>
            </a:extLst>
          </p:cNvPr>
          <p:cNvSpPr/>
          <p:nvPr/>
        </p:nvSpPr>
        <p:spPr>
          <a:xfrm>
            <a:off x="8275771" y="4982878"/>
            <a:ext cx="3536189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773"/>
              </a:lnSpc>
            </a:pPr>
            <a:r>
              <a:rPr lang="zh-TW" altLang="en-US" sz="2000" b="1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主講人：</a:t>
            </a:r>
            <a:endParaRPr lang="en-US" altLang="zh-TW" sz="2000" b="1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r">
              <a:lnSpc>
                <a:spcPts val="2773"/>
              </a:lnSpc>
            </a:pPr>
            <a:r>
              <a:rPr lang="zh-TW" altLang="en-US" sz="2400" b="1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臺北醫學大學</a:t>
            </a:r>
            <a:endParaRPr lang="en-US" altLang="zh-TW" sz="2400" b="1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r">
              <a:lnSpc>
                <a:spcPts val="2773"/>
              </a:lnSpc>
            </a:pPr>
            <a:r>
              <a:rPr lang="zh-TW" altLang="en-US" sz="2400" b="1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語言中心</a:t>
            </a:r>
            <a:endParaRPr lang="en-US" altLang="zh-TW" sz="2400" b="1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r">
              <a:lnSpc>
                <a:spcPts val="2773"/>
              </a:lnSpc>
            </a:pPr>
            <a:r>
              <a:rPr lang="zh-TW" altLang="en-US" sz="2400" b="1" dirty="0">
                <a:solidFill>
                  <a:srgbClr val="0070C0"/>
                </a:solidFill>
                <a:latin typeface="DM Sans"/>
                <a:ea typeface="DM Sans"/>
                <a:cs typeface="DM Sans"/>
                <a:sym typeface="DM Sans"/>
              </a:rPr>
              <a:t>曾佳婕</a:t>
            </a:r>
            <a:r>
              <a:rPr lang="zh-TW" altLang="en-US" sz="2400" b="1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副教授</a:t>
            </a:r>
            <a:r>
              <a:rPr lang="en-US" altLang="zh-TW" sz="2400" b="1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/</a:t>
            </a:r>
            <a:r>
              <a:rPr lang="zh-TW" altLang="en-US" sz="2400" b="1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主任</a:t>
            </a:r>
            <a:endParaRPr lang="en-US" altLang="zh-TW" sz="2400" b="1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ED7DAB34-98DC-432B-B80A-E488D0D44301}"/>
              </a:ext>
            </a:extLst>
          </p:cNvPr>
          <p:cNvSpPr txBox="1"/>
          <p:nvPr/>
        </p:nvSpPr>
        <p:spPr>
          <a:xfrm>
            <a:off x="240563" y="6306016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本場次開放線上場次報名</a:t>
            </a:r>
          </a:p>
        </p:txBody>
      </p: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E8A0477C-B56D-422C-B079-614965CF9329}"/>
              </a:ext>
            </a:extLst>
          </p:cNvPr>
          <p:cNvSpPr/>
          <p:nvPr/>
        </p:nvSpPr>
        <p:spPr>
          <a:xfrm>
            <a:off x="910325" y="5888466"/>
            <a:ext cx="1384300" cy="38223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活動公告</a:t>
            </a:r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B677B15B-2EA7-4B0B-BD85-F64D0AB18DA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07" y="4902665"/>
            <a:ext cx="984536" cy="95429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844908">
            <a:off x="8111631" y="394700"/>
            <a:ext cx="4724971" cy="8313573"/>
            <a:chOff x="0" y="0"/>
            <a:chExt cx="660400" cy="116197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1161972"/>
            </a:xfrm>
            <a:custGeom>
              <a:avLst/>
              <a:gdLst/>
              <a:ahLst/>
              <a:cxnLst/>
              <a:rect l="l" t="t" r="r" b="b"/>
              <a:pathLst>
                <a:path w="660400" h="1161972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36258"/>
                  </a:cubicBezTo>
                  <a:lnTo>
                    <a:pt x="660400" y="1161972"/>
                  </a:lnTo>
                  <a:lnTo>
                    <a:pt x="0" y="1161972"/>
                  </a:lnTo>
                  <a:lnTo>
                    <a:pt x="0" y="336871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E0B15E"/>
            </a:solidFill>
          </p:spPr>
          <p:txBody>
            <a:bodyPr/>
            <a:lstStyle/>
            <a:p>
              <a:endParaRPr lang="en-TW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8425"/>
              <a:ext cx="660400" cy="106354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27"/>
                </a:lnSpc>
              </a:pPr>
              <a:endParaRPr sz="1200"/>
            </a:p>
          </p:txBody>
        </p:sp>
      </p:grpSp>
      <p:sp>
        <p:nvSpPr>
          <p:cNvPr id="7" name="Freeform 7"/>
          <p:cNvSpPr/>
          <p:nvPr/>
        </p:nvSpPr>
        <p:spPr>
          <a:xfrm>
            <a:off x="7484874" y="973392"/>
            <a:ext cx="4203285" cy="4203285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FFFAEB"/>
          </a:solidFill>
        </p:spPr>
        <p:txBody>
          <a:bodyPr/>
          <a:lstStyle/>
          <a:p>
            <a:endParaRPr lang="en-TW" dirty="0"/>
          </a:p>
        </p:txBody>
      </p:sp>
      <p:grpSp>
        <p:nvGrpSpPr>
          <p:cNvPr id="8" name="Group 8"/>
          <p:cNvGrpSpPr/>
          <p:nvPr/>
        </p:nvGrpSpPr>
        <p:grpSpPr>
          <a:xfrm>
            <a:off x="-538679" y="5708803"/>
            <a:ext cx="2057400" cy="20574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0B15E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TW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27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430760" y="-381598"/>
            <a:ext cx="763197" cy="76319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0B15E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TW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27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1138518" y="153422"/>
            <a:ext cx="456353" cy="456353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0B15E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TW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27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17" name="Freeform 17"/>
          <p:cNvSpPr/>
          <p:nvPr/>
        </p:nvSpPr>
        <p:spPr>
          <a:xfrm>
            <a:off x="508311" y="1532242"/>
            <a:ext cx="512834" cy="512834"/>
          </a:xfrm>
          <a:custGeom>
            <a:avLst/>
            <a:gdLst/>
            <a:ahLst/>
            <a:cxnLst/>
            <a:rect l="l" t="t" r="r" b="b"/>
            <a:pathLst>
              <a:path w="769251" h="769251">
                <a:moveTo>
                  <a:pt x="0" y="0"/>
                </a:moveTo>
                <a:lnTo>
                  <a:pt x="769252" y="0"/>
                </a:lnTo>
                <a:lnTo>
                  <a:pt x="769252" y="769251"/>
                </a:lnTo>
                <a:lnTo>
                  <a:pt x="0" y="7692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TW"/>
          </a:p>
        </p:txBody>
      </p:sp>
      <p:sp>
        <p:nvSpPr>
          <p:cNvPr id="18" name="TextBox 18"/>
          <p:cNvSpPr txBox="1"/>
          <p:nvPr/>
        </p:nvSpPr>
        <p:spPr>
          <a:xfrm>
            <a:off x="630526" y="4465413"/>
            <a:ext cx="5541337" cy="85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98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M Sans"/>
                <a:sym typeface="DM Sans"/>
              </a:rPr>
              <a:t>時間：</a:t>
            </a:r>
            <a:r>
              <a:rPr lang="en-US" altLang="zh-TW" sz="198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M Sans"/>
                <a:sym typeface="DM Sans"/>
              </a:rPr>
              <a:t>114.04.29(</a:t>
            </a:r>
            <a:r>
              <a:rPr lang="zh-TW" altLang="en-US" sz="198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M Sans"/>
                <a:sym typeface="DM Sans"/>
              </a:rPr>
              <a:t>四</a:t>
            </a:r>
            <a:r>
              <a:rPr lang="en-US" altLang="zh-TW" sz="198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M Sans"/>
                <a:sym typeface="DM Sans"/>
              </a:rPr>
              <a:t>)13:30-14:30</a:t>
            </a:r>
          </a:p>
          <a:p>
            <a:pPr>
              <a:lnSpc>
                <a:spcPct val="150000"/>
              </a:lnSpc>
            </a:pPr>
            <a:r>
              <a:rPr lang="zh-TW" altLang="en-US" sz="198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M Sans"/>
                <a:sym typeface="DM Sans"/>
              </a:rPr>
              <a:t>地點：信義校區 杏春樓三樓 通識教育中心會議室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90021" y="2231398"/>
            <a:ext cx="6718113" cy="1988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65"/>
              </a:lnSpc>
            </a:pPr>
            <a:r>
              <a:rPr lang="zh-TW" altLang="en-US" sz="6554" b="1" dirty="0">
                <a:solidFill>
                  <a:srgbClr val="2B151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如何讓「外文」</a:t>
            </a:r>
            <a:endParaRPr lang="en-US" altLang="zh-TW" sz="6554" b="1" dirty="0">
              <a:solidFill>
                <a:srgbClr val="2B1511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>
              <a:lnSpc>
                <a:spcPts val="7865"/>
              </a:lnSpc>
            </a:pPr>
            <a:r>
              <a:rPr lang="zh-TW" altLang="en-US" sz="6554" b="1" dirty="0">
                <a:solidFill>
                  <a:srgbClr val="2B151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與「</a:t>
            </a:r>
            <a:r>
              <a:rPr lang="en-US" altLang="zh-TW" sz="6554" b="1" dirty="0">
                <a:solidFill>
                  <a:srgbClr val="2B151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AI</a:t>
            </a:r>
            <a:r>
              <a:rPr lang="zh-TW" altLang="en-US" sz="6554" b="1" dirty="0">
                <a:solidFill>
                  <a:srgbClr val="2B151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」成功聯姻</a:t>
            </a:r>
            <a:endParaRPr lang="en-US" sz="6554" b="1" dirty="0">
              <a:solidFill>
                <a:srgbClr val="2B1511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131125" y="1714955"/>
            <a:ext cx="4742369" cy="2710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54"/>
              </a:lnSpc>
            </a:pPr>
            <a:r>
              <a:rPr lang="zh-TW" altLang="en-US" sz="3000" b="1" u="sng" spc="-30" dirty="0">
                <a:solidFill>
                  <a:srgbClr val="2B15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M Sans Bold Italics"/>
                <a:sym typeface="DM Sans Bold Italics"/>
              </a:rPr>
              <a:t>教師社群專題講座</a:t>
            </a:r>
            <a:endParaRPr lang="en-US" sz="3000" b="1" u="sng" spc="-30" dirty="0">
              <a:solidFill>
                <a:srgbClr val="2B151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M Sans Bold Italics"/>
              <a:sym typeface="DM Sans Bold Italics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EAD4D58D-0654-4440-8432-E3150A79DA3E}"/>
              </a:ext>
            </a:extLst>
          </p:cNvPr>
          <p:cNvSpPr/>
          <p:nvPr/>
        </p:nvSpPr>
        <p:spPr>
          <a:xfrm>
            <a:off x="6678546" y="3311251"/>
            <a:ext cx="4203285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773"/>
              </a:lnSpc>
            </a:pPr>
            <a:r>
              <a:rPr lang="zh-TW" altLang="en-US" sz="2000" b="1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主講人：</a:t>
            </a:r>
            <a:endParaRPr lang="en-US" altLang="zh-TW" sz="2000" b="1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r">
              <a:lnSpc>
                <a:spcPts val="2773"/>
              </a:lnSpc>
            </a:pPr>
            <a:r>
              <a:rPr lang="zh-TW" altLang="en-US" sz="2000" b="1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逢甲大學外國語文學系 </a:t>
            </a:r>
            <a:endParaRPr lang="en-US" altLang="zh-TW" sz="2000" b="1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r">
              <a:lnSpc>
                <a:spcPts val="2773"/>
              </a:lnSpc>
            </a:pPr>
            <a:r>
              <a:rPr lang="zh-TW" altLang="en-US" sz="2000" b="1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闕帝丰系主任</a:t>
            </a:r>
            <a:r>
              <a:rPr lang="en-US" altLang="zh-TW" sz="2000" b="1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/</a:t>
            </a:r>
            <a:r>
              <a:rPr lang="zh-TW" altLang="en-US" sz="2000" b="1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副教授</a:t>
            </a:r>
            <a:endParaRPr lang="en-US" altLang="zh-TW" sz="2000" b="1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A457B8B3-C3AD-4814-8C51-E63463E9B655}"/>
              </a:ext>
            </a:extLst>
          </p:cNvPr>
          <p:cNvSpPr txBox="1"/>
          <p:nvPr/>
        </p:nvSpPr>
        <p:spPr>
          <a:xfrm>
            <a:off x="315732" y="243125"/>
            <a:ext cx="3268304" cy="866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b="1" u="sng" dirty="0">
                <a:latin typeface="微軟正黑體" panose="020B0604030504040204" pitchFamily="34" charset="-120"/>
                <a:ea typeface="微軟正黑體" panose="020B0604030504040204" pitchFamily="34" charset="-120"/>
                <a:cs typeface="王漢宗特黑體"/>
                <a:sym typeface="王漢宗特黑體"/>
              </a:rPr>
              <a:t>113-2 </a:t>
            </a:r>
            <a:r>
              <a:rPr lang="zh-TW" altLang="en-US" sz="2000" b="1" u="sng" dirty="0">
                <a:latin typeface="微軟正黑體" panose="020B0604030504040204" pitchFamily="34" charset="-120"/>
                <a:ea typeface="微軟正黑體" panose="020B0604030504040204" pitchFamily="34" charset="-120"/>
                <a:cs typeface="王漢宗特黑體"/>
                <a:sym typeface="王漢宗特黑體"/>
              </a:rPr>
              <a:t>語言中心</a:t>
            </a:r>
            <a:endParaRPr lang="en-US" altLang="zh-TW" sz="2000" b="1" u="sng" dirty="0">
              <a:latin typeface="微軟正黑體" panose="020B0604030504040204" pitchFamily="34" charset="-120"/>
              <a:ea typeface="微軟正黑體" panose="020B0604030504040204" pitchFamily="34" charset="-120"/>
              <a:cs typeface="王漢宗特黑體"/>
              <a:sym typeface="王漢宗特黑體"/>
            </a:endParaRPr>
          </a:p>
          <a:p>
            <a:pPr>
              <a:lnSpc>
                <a:spcPct val="150000"/>
              </a:lnSpc>
            </a:pPr>
            <a:r>
              <a:rPr lang="zh-TW" altLang="en-US" sz="2000" b="1" u="sng" dirty="0">
                <a:latin typeface="微軟正黑體" panose="020B0604030504040204" pitchFamily="34" charset="-120"/>
                <a:ea typeface="微軟正黑體" panose="020B0604030504040204" pitchFamily="34" charset="-120"/>
                <a:cs typeface="王漢宗特黑體"/>
                <a:sym typeface="王漢宗特黑體"/>
              </a:rPr>
              <a:t>教師增能活動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E3DEA25-FC23-42CC-B2F2-4519D98084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1539" y="5124660"/>
            <a:ext cx="1137934" cy="1137934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575F6C0D-F422-4756-85B4-CE0E04C98529}"/>
              </a:ext>
            </a:extLst>
          </p:cNvPr>
          <p:cNvSpPr/>
          <p:nvPr/>
        </p:nvSpPr>
        <p:spPr>
          <a:xfrm>
            <a:off x="10661539" y="6286238"/>
            <a:ext cx="1137934" cy="376425"/>
          </a:xfrm>
          <a:prstGeom prst="rect">
            <a:avLst/>
          </a:prstGeom>
          <a:solidFill>
            <a:srgbClr val="4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活動資訊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237379" y="3429001"/>
            <a:ext cx="4721585" cy="3183918"/>
          </a:xfrm>
          <a:custGeom>
            <a:avLst/>
            <a:gdLst/>
            <a:ahLst/>
            <a:cxnLst/>
            <a:rect l="l" t="t" r="r" b="b"/>
            <a:pathLst>
              <a:path w="8911179" h="5751761">
                <a:moveTo>
                  <a:pt x="0" y="0"/>
                </a:moveTo>
                <a:lnTo>
                  <a:pt x="8911180" y="0"/>
                </a:lnTo>
                <a:lnTo>
                  <a:pt x="8911180" y="5751762"/>
                </a:lnTo>
                <a:lnTo>
                  <a:pt x="0" y="57517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TW"/>
          </a:p>
        </p:txBody>
      </p:sp>
      <p:grpSp>
        <p:nvGrpSpPr>
          <p:cNvPr id="3" name="Group 3"/>
          <p:cNvGrpSpPr/>
          <p:nvPr/>
        </p:nvGrpSpPr>
        <p:grpSpPr>
          <a:xfrm>
            <a:off x="220580" y="327370"/>
            <a:ext cx="6225963" cy="876677"/>
            <a:chOff x="0" y="0"/>
            <a:chExt cx="12451926" cy="175335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72514" cy="1753354"/>
            </a:xfrm>
            <a:custGeom>
              <a:avLst/>
              <a:gdLst/>
              <a:ahLst/>
              <a:cxnLst/>
              <a:rect l="l" t="t" r="r" b="b"/>
              <a:pathLst>
                <a:path w="1872514" h="1753354">
                  <a:moveTo>
                    <a:pt x="0" y="0"/>
                  </a:moveTo>
                  <a:lnTo>
                    <a:pt x="1872514" y="0"/>
                  </a:lnTo>
                  <a:lnTo>
                    <a:pt x="1872514" y="1753354"/>
                  </a:lnTo>
                  <a:lnTo>
                    <a:pt x="0" y="17533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TW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330502" y="189436"/>
              <a:ext cx="10121424" cy="137447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altLang="zh-TW" sz="2000" b="1" u="sng" dirty="0">
                  <a:solidFill>
                    <a:srgbClr val="48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Gotham"/>
                  <a:sym typeface="Gotham"/>
                </a:rPr>
                <a:t>113-2 </a:t>
              </a:r>
              <a:r>
                <a:rPr lang="zh-TW" altLang="en-US" sz="2000" b="1" u="sng" dirty="0">
                  <a:solidFill>
                    <a:srgbClr val="48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Gotham"/>
                  <a:sym typeface="Gotham"/>
                </a:rPr>
                <a:t>語言中心</a:t>
              </a:r>
              <a:endParaRPr lang="en-US" altLang="zh-TW" sz="2000" b="1" u="sng" dirty="0">
                <a:solidFill>
                  <a:srgbClr val="48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Gotham"/>
                <a:sym typeface="Gotham"/>
              </a:endParaRPr>
            </a:p>
            <a:p>
              <a:pPr>
                <a:lnSpc>
                  <a:spcPts val="2800"/>
                </a:lnSpc>
              </a:pPr>
              <a:r>
                <a:rPr lang="zh-TW" altLang="en-US" sz="2000" b="1" u="sng" dirty="0">
                  <a:solidFill>
                    <a:srgbClr val="48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Gotham"/>
                  <a:sym typeface="Gotham"/>
                </a:rPr>
                <a:t>教師增能活動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530711" y="1079156"/>
            <a:ext cx="7089340" cy="3724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01"/>
              </a:lnSpc>
            </a:pPr>
            <a:r>
              <a:rPr lang="zh-TW" altLang="en-US" sz="5000" b="1" u="sng" dirty="0">
                <a:solidFill>
                  <a:srgbClr val="002060"/>
                </a:solidFill>
                <a:latin typeface="Cardo Bold"/>
                <a:ea typeface="Cardo Bold"/>
                <a:cs typeface="Cardo Bold"/>
                <a:sym typeface="Cardo Bold"/>
              </a:rPr>
              <a:t>北醫 </a:t>
            </a:r>
            <a:r>
              <a:rPr lang="en-US" altLang="zh-TW" sz="5000" b="1" u="sng" dirty="0">
                <a:solidFill>
                  <a:srgbClr val="002060"/>
                </a:solidFill>
                <a:latin typeface="Cardo Bold"/>
                <a:ea typeface="Cardo Bold"/>
                <a:cs typeface="Cardo Bold"/>
                <a:sym typeface="Cardo Bold"/>
              </a:rPr>
              <a:t>x</a:t>
            </a:r>
            <a:r>
              <a:rPr lang="zh-TW" altLang="en-US" sz="5000" b="1" u="sng" dirty="0">
                <a:solidFill>
                  <a:srgbClr val="002060"/>
                </a:solidFill>
                <a:latin typeface="Cardo Bold"/>
                <a:ea typeface="Cardo Bold"/>
                <a:cs typeface="Cardo Bold"/>
                <a:sym typeface="Cardo Bold"/>
              </a:rPr>
              <a:t> 台大</a:t>
            </a:r>
            <a:r>
              <a:rPr lang="en-US" sz="5000" b="1" u="sng" dirty="0">
                <a:solidFill>
                  <a:srgbClr val="002060"/>
                </a:solidFill>
                <a:latin typeface="Cardo Bold"/>
                <a:ea typeface="Cardo Bold"/>
                <a:cs typeface="Cardo Bold"/>
                <a:sym typeface="Cardo Bold"/>
              </a:rPr>
              <a:t> </a:t>
            </a:r>
          </a:p>
          <a:p>
            <a:pPr>
              <a:lnSpc>
                <a:spcPts val="10001"/>
              </a:lnSpc>
            </a:pPr>
            <a:r>
              <a:rPr lang="zh-TW" altLang="en-US" sz="6000" b="1" dirty="0">
                <a:solidFill>
                  <a:srgbClr val="ED7D31"/>
                </a:solidFill>
                <a:latin typeface="Cardo Bold"/>
                <a:ea typeface="Cardo Bold"/>
                <a:cs typeface="Cardo Bold"/>
                <a:sym typeface="Cardo Bold"/>
              </a:rPr>
              <a:t>雙</a:t>
            </a:r>
            <a:r>
              <a:rPr lang="zh-TW" altLang="en-US" sz="6000" b="1" dirty="0">
                <a:solidFill>
                  <a:srgbClr val="002060"/>
                </a:solidFill>
                <a:latin typeface="Cardo Bold"/>
                <a:ea typeface="Cardo Bold"/>
                <a:cs typeface="Cardo Bold"/>
                <a:sym typeface="Cardo Bold"/>
              </a:rPr>
              <a:t>校</a:t>
            </a:r>
            <a:r>
              <a:rPr lang="zh-TW" altLang="en-US" sz="6000" b="1" dirty="0">
                <a:solidFill>
                  <a:srgbClr val="ED7D31"/>
                </a:solidFill>
                <a:latin typeface="Cardo Bold"/>
                <a:ea typeface="Cardo Bold"/>
                <a:cs typeface="Cardo Bold"/>
                <a:sym typeface="Cardo Bold"/>
              </a:rPr>
              <a:t>雙</a:t>
            </a:r>
            <a:r>
              <a:rPr lang="zh-TW" altLang="en-US" sz="6000" b="1" dirty="0">
                <a:solidFill>
                  <a:srgbClr val="002060"/>
                </a:solidFill>
                <a:latin typeface="Cardo Bold"/>
                <a:ea typeface="Cardo Bold"/>
                <a:cs typeface="Cardo Bold"/>
                <a:sym typeface="Cardo Bold"/>
              </a:rPr>
              <a:t>單位</a:t>
            </a:r>
            <a:endParaRPr lang="en-US" altLang="zh-TW" sz="2000" b="1" dirty="0">
              <a:solidFill>
                <a:srgbClr val="002060"/>
              </a:solidFill>
              <a:latin typeface="Cardo Bold"/>
              <a:ea typeface="Cardo Bold"/>
              <a:cs typeface="Cardo Bold"/>
              <a:sym typeface="Cardo Bold"/>
            </a:endParaRPr>
          </a:p>
          <a:p>
            <a:pPr>
              <a:lnSpc>
                <a:spcPts val="10001"/>
              </a:lnSpc>
            </a:pPr>
            <a:r>
              <a:rPr lang="zh-TW" altLang="en-US" sz="6000" b="1" dirty="0">
                <a:solidFill>
                  <a:srgbClr val="ED7D31"/>
                </a:solidFill>
                <a:latin typeface="Cardo Bold"/>
                <a:ea typeface="Cardo Bold"/>
                <a:cs typeface="Cardo Bold"/>
                <a:sym typeface="Cardo Bold"/>
              </a:rPr>
              <a:t>雙</a:t>
            </a:r>
            <a:r>
              <a:rPr lang="zh-TW" altLang="en-US" sz="6000" b="1" dirty="0">
                <a:solidFill>
                  <a:srgbClr val="002060"/>
                </a:solidFill>
                <a:latin typeface="Cardo Bold"/>
                <a:ea typeface="Cardo Bold"/>
                <a:cs typeface="Cardo Bold"/>
                <a:sym typeface="Cardo Bold"/>
              </a:rPr>
              <a:t>語計畫交流論壇</a:t>
            </a:r>
            <a:endParaRPr lang="en-US" sz="6000" b="1" dirty="0">
              <a:solidFill>
                <a:srgbClr val="002060"/>
              </a:solidFill>
              <a:latin typeface="Cardo Bold"/>
              <a:ea typeface="Cardo Bold"/>
              <a:cs typeface="Cardo Bold"/>
              <a:sym typeface="Cardo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867625" y="4919258"/>
            <a:ext cx="5554578" cy="1328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b="1" dirty="0">
                <a:solidFill>
                  <a:srgbClr val="48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uce"/>
                <a:sym typeface="Open Sauce"/>
              </a:rPr>
              <a:t>時間：</a:t>
            </a:r>
            <a:r>
              <a:rPr lang="en-US" altLang="zh-TW" sz="2000" b="1" dirty="0">
                <a:solidFill>
                  <a:srgbClr val="48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uce"/>
                <a:sym typeface="Open Sauce"/>
              </a:rPr>
              <a:t>114.04.24(</a:t>
            </a:r>
            <a:r>
              <a:rPr lang="zh-TW" altLang="en-US" sz="2000" b="1" dirty="0">
                <a:solidFill>
                  <a:srgbClr val="48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uce"/>
                <a:sym typeface="Open Sauce"/>
              </a:rPr>
              <a:t>四</a:t>
            </a:r>
            <a:r>
              <a:rPr lang="en-US" altLang="zh-TW" sz="2000" b="1" dirty="0">
                <a:solidFill>
                  <a:srgbClr val="48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uce"/>
                <a:sym typeface="Open Sauce"/>
              </a:rPr>
              <a:t>)15:00-17:20</a:t>
            </a:r>
          </a:p>
          <a:p>
            <a:pPr>
              <a:lnSpc>
                <a:spcPct val="150000"/>
              </a:lnSpc>
            </a:pPr>
            <a:r>
              <a:rPr lang="zh-TW" altLang="en-US" sz="2000" b="1" dirty="0">
                <a:solidFill>
                  <a:srgbClr val="48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uce"/>
                <a:sym typeface="Open Sauce"/>
              </a:rPr>
              <a:t>地點：信義校區 杏春樓三樓 通識教育中心會議室</a:t>
            </a:r>
          </a:p>
          <a:p>
            <a:pPr>
              <a:lnSpc>
                <a:spcPct val="150000"/>
              </a:lnSpc>
            </a:pPr>
            <a:r>
              <a:rPr lang="zh-TW" altLang="en-US" sz="2000" b="1" dirty="0">
                <a:solidFill>
                  <a:srgbClr val="48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uce"/>
                <a:sym typeface="Open Sauce"/>
              </a:rPr>
              <a:t>線上同步：</a:t>
            </a:r>
            <a:r>
              <a:rPr lang="en-US" altLang="zh-TW" sz="2000" b="1" dirty="0">
                <a:solidFill>
                  <a:srgbClr val="48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uce"/>
                <a:sym typeface="Open Sauce"/>
              </a:rPr>
              <a:t>Google Meet</a:t>
            </a:r>
            <a:r>
              <a:rPr lang="zh-TW" altLang="en-US" sz="2000" b="1" dirty="0">
                <a:solidFill>
                  <a:srgbClr val="48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uce"/>
                <a:sym typeface="Open Sauce"/>
              </a:rPr>
              <a:t>線上平台</a:t>
            </a:r>
            <a:endParaRPr lang="en-US" sz="2000" b="1" dirty="0">
              <a:solidFill>
                <a:srgbClr val="48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Open Sauce"/>
              <a:sym typeface="Open Sauce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0E5B85C8-CE5A-4716-9CD2-F14C897A55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777" y="4897909"/>
            <a:ext cx="1137934" cy="1137934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1FA0C827-A850-4CA1-9C7B-9D4D80E46EB2}"/>
              </a:ext>
            </a:extLst>
          </p:cNvPr>
          <p:cNvSpPr/>
          <p:nvPr/>
        </p:nvSpPr>
        <p:spPr>
          <a:xfrm>
            <a:off x="392777" y="6059487"/>
            <a:ext cx="1137934" cy="376425"/>
          </a:xfrm>
          <a:prstGeom prst="rect">
            <a:avLst/>
          </a:prstGeom>
          <a:solidFill>
            <a:srgbClr val="315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活動資訊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D50890-87AA-D77B-A98A-B574E246C8D2}"/>
              </a:ext>
            </a:extLst>
          </p:cNvPr>
          <p:cNvSpPr txBox="1"/>
          <p:nvPr/>
        </p:nvSpPr>
        <p:spPr>
          <a:xfrm>
            <a:off x="7686243" y="773598"/>
            <a:ext cx="382385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W" sz="2000" b="1" dirty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跨校交流單位：</a:t>
            </a:r>
          </a:p>
          <a:p>
            <a:pPr algn="ctr"/>
            <a:endParaRPr lang="en-US" altLang="zh-TW" sz="2000" b="1" dirty="0">
              <a:solidFill>
                <a:srgbClr val="0070C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ctr"/>
            <a:r>
              <a:rPr lang="zh-TW" altLang="en-US" sz="2000" b="1" dirty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臺灣大學</a:t>
            </a:r>
            <a:endParaRPr lang="en-US" altLang="zh-TW" sz="2000" b="1" dirty="0">
              <a:solidFill>
                <a:srgbClr val="0070C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ctr"/>
            <a:r>
              <a:rPr lang="zh-TW" altLang="en-US" sz="2000" b="1" dirty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雙語教育中心學生組 </a:t>
            </a:r>
            <a:r>
              <a:rPr lang="en-US" altLang="zh-TW" sz="2000" b="1" dirty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x </a:t>
            </a:r>
            <a:r>
              <a:rPr lang="zh-TW" altLang="en-US" sz="2000" b="1" dirty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師培組</a:t>
            </a:r>
            <a:endParaRPr lang="en-US" altLang="zh-TW" sz="2000" b="1" dirty="0">
              <a:solidFill>
                <a:srgbClr val="0070C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ctr"/>
            <a:endParaRPr lang="en-TW" sz="2000" b="1" dirty="0">
              <a:solidFill>
                <a:srgbClr val="0070C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ctr"/>
            <a:r>
              <a:rPr lang="en-TW" sz="2000" b="1" dirty="0">
                <a:solidFill>
                  <a:srgbClr val="ED7D3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臺北醫學大學</a:t>
            </a:r>
          </a:p>
          <a:p>
            <a:pPr algn="ctr"/>
            <a:r>
              <a:rPr lang="en-TW" sz="2000" b="1" dirty="0">
                <a:solidFill>
                  <a:srgbClr val="ED7D3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語言中心</a:t>
            </a:r>
            <a:r>
              <a:rPr lang="zh-TW" altLang="en-US" sz="2000" b="1" dirty="0">
                <a:solidFill>
                  <a:srgbClr val="ED7D3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en-TW" sz="2000" b="1" dirty="0">
                <a:solidFill>
                  <a:srgbClr val="ED7D3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x 雙語教育推動中心</a:t>
            </a:r>
          </a:p>
          <a:p>
            <a:endParaRPr lang="zh-TW" altLang="en-US" sz="20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TW" sz="2000" dirty="0">
              <a:solidFill>
                <a:srgbClr val="0070C0"/>
              </a:solidFill>
            </a:endParaRPr>
          </a:p>
          <a:p>
            <a:endParaRPr lang="en-TW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橢圓 12">
            <a:extLst>
              <a:ext uri="{FF2B5EF4-FFF2-40B4-BE49-F238E27FC236}">
                <a16:creationId xmlns:a16="http://schemas.microsoft.com/office/drawing/2014/main" id="{05ECF26F-3107-4EAF-9B51-DDB959C26ABB}"/>
              </a:ext>
            </a:extLst>
          </p:cNvPr>
          <p:cNvSpPr/>
          <p:nvPr/>
        </p:nvSpPr>
        <p:spPr>
          <a:xfrm>
            <a:off x="-1176241" y="1298863"/>
            <a:ext cx="7525944" cy="6515958"/>
          </a:xfrm>
          <a:prstGeom prst="ellipse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0101C21-F89F-4795-BC72-06B3962C6871}"/>
              </a:ext>
            </a:extLst>
          </p:cNvPr>
          <p:cNvSpPr/>
          <p:nvPr/>
        </p:nvSpPr>
        <p:spPr>
          <a:xfrm>
            <a:off x="512580" y="293385"/>
            <a:ext cx="1116684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4500" b="1" u="sng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北醫 </a:t>
            </a:r>
            <a:r>
              <a:rPr lang="zh-TW" altLang="en-US" sz="4500" b="1" u="sng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</a:t>
            </a:r>
            <a:r>
              <a:rPr lang="zh-TW" altLang="en-US" sz="4500" b="1" u="sng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臺大：</a:t>
            </a:r>
            <a:r>
              <a:rPr lang="zh-TW" altLang="en-US" sz="4500" b="1" u="sng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雙</a:t>
            </a:r>
            <a:r>
              <a:rPr lang="zh-TW" altLang="en-US" sz="4500" b="1" u="sng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</a:t>
            </a:r>
            <a:r>
              <a:rPr lang="zh-TW" altLang="en-US" sz="4500" b="1" u="sng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雙</a:t>
            </a:r>
            <a:r>
              <a:rPr lang="zh-TW" altLang="en-US" sz="4500" b="1" u="sng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單位雙語計劃交流</a:t>
            </a:r>
            <a:r>
              <a:rPr lang="zh-TW" altLang="en-US" sz="4500" b="1" u="sng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論</a:t>
            </a:r>
            <a:r>
              <a:rPr lang="zh-TW" altLang="en-US" sz="4500" b="1" u="sng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壇</a:t>
            </a:r>
          </a:p>
        </p:txBody>
      </p:sp>
      <p:sp>
        <p:nvSpPr>
          <p:cNvPr id="9" name="淚滴形 8">
            <a:extLst>
              <a:ext uri="{FF2B5EF4-FFF2-40B4-BE49-F238E27FC236}">
                <a16:creationId xmlns:a16="http://schemas.microsoft.com/office/drawing/2014/main" id="{712D04C4-C240-43CD-9E07-1B88FDD0D38C}"/>
              </a:ext>
            </a:extLst>
          </p:cNvPr>
          <p:cNvSpPr/>
          <p:nvPr/>
        </p:nvSpPr>
        <p:spPr>
          <a:xfrm rot="2983395">
            <a:off x="2879159" y="3014076"/>
            <a:ext cx="3705061" cy="3589152"/>
          </a:xfrm>
          <a:prstGeom prst="teardrop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A101B9AC-9F98-4C66-AE4C-041E4A121837}"/>
              </a:ext>
            </a:extLst>
          </p:cNvPr>
          <p:cNvSpPr txBox="1"/>
          <p:nvPr/>
        </p:nvSpPr>
        <p:spPr>
          <a:xfrm>
            <a:off x="512580" y="1960092"/>
            <a:ext cx="3705726" cy="2026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  <a:ea typeface="微軟正黑體" panose="020B0604030504040204" pitchFamily="34" charset="-120"/>
              </a:rPr>
              <a:t>Session 1</a:t>
            </a:r>
          </a:p>
          <a:p>
            <a:pPr>
              <a:lnSpc>
                <a:spcPct val="150000"/>
              </a:lnSpc>
            </a:pPr>
            <a:r>
              <a:rPr lang="zh-TW" altLang="en-US" sz="25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提升學生英語能力策略：</a:t>
            </a:r>
          </a:p>
          <a:p>
            <a:pPr>
              <a:lnSpc>
                <a:spcPct val="150000"/>
              </a:lnSpc>
            </a:pPr>
            <a:r>
              <a:rPr lang="zh-TW" altLang="en-US" sz="25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讓英語自然發生</a:t>
            </a:r>
          </a:p>
          <a:p>
            <a:pPr>
              <a:lnSpc>
                <a:spcPct val="150000"/>
              </a:lnSpc>
            </a:pPr>
            <a:r>
              <a:rPr lang="en-US" altLang="zh-TW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15:00-16:10</a:t>
            </a:r>
            <a:endParaRPr lang="zh-TW" altLang="en-US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2C90F55B-F503-442C-BDD9-C6F0C3B2BD2B}"/>
              </a:ext>
            </a:extLst>
          </p:cNvPr>
          <p:cNvSpPr txBox="1"/>
          <p:nvPr/>
        </p:nvSpPr>
        <p:spPr>
          <a:xfrm>
            <a:off x="3431068" y="3600629"/>
            <a:ext cx="3098565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分享人：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臺灣大學雙語教育中心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學生組組長</a:t>
            </a:r>
          </a:p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郭貞秀副教授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5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與談人：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臺北醫學大學語言中心主任</a:t>
            </a:r>
          </a:p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曾佳婕副教授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272" name="Picture 8">
            <a:extLst>
              <a:ext uri="{FF2B5EF4-FFF2-40B4-BE49-F238E27FC236}">
                <a16:creationId xmlns:a16="http://schemas.microsoft.com/office/drawing/2014/main" id="{78AB10F9-6EC4-47AF-862D-DFEC7EB64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17685" y="2014493"/>
            <a:ext cx="5088076" cy="441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31E4F596-1659-4B71-AB62-723B9E966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11" y="4808652"/>
            <a:ext cx="1137934" cy="1137934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103A9199-1E48-4037-8CA3-50FFCAD16909}"/>
              </a:ext>
            </a:extLst>
          </p:cNvPr>
          <p:cNvSpPr/>
          <p:nvPr/>
        </p:nvSpPr>
        <p:spPr>
          <a:xfrm>
            <a:off x="647211" y="5970230"/>
            <a:ext cx="1137934" cy="376425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活動資訊</a:t>
            </a:r>
          </a:p>
        </p:txBody>
      </p:sp>
    </p:spTree>
    <p:extLst>
      <p:ext uri="{BB962C8B-B14F-4D97-AF65-F5344CB8AC3E}">
        <p14:creationId xmlns:p14="http://schemas.microsoft.com/office/powerpoint/2010/main" val="3619772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橢圓 15">
            <a:extLst>
              <a:ext uri="{FF2B5EF4-FFF2-40B4-BE49-F238E27FC236}">
                <a16:creationId xmlns:a16="http://schemas.microsoft.com/office/drawing/2014/main" id="{C6F3FACF-BB86-43A1-A676-69F1E302B581}"/>
              </a:ext>
            </a:extLst>
          </p:cNvPr>
          <p:cNvSpPr/>
          <p:nvPr/>
        </p:nvSpPr>
        <p:spPr>
          <a:xfrm>
            <a:off x="6227975" y="1370607"/>
            <a:ext cx="7496527" cy="6097676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0101C21-F89F-4795-BC72-06B3962C6871}"/>
              </a:ext>
            </a:extLst>
          </p:cNvPr>
          <p:cNvSpPr/>
          <p:nvPr/>
        </p:nvSpPr>
        <p:spPr>
          <a:xfrm>
            <a:off x="512580" y="293385"/>
            <a:ext cx="1116684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4500" b="1" u="sng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北醫 </a:t>
            </a:r>
            <a:r>
              <a:rPr lang="zh-TW" altLang="en-US" sz="4500" b="1" u="sng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</a:t>
            </a:r>
            <a:r>
              <a:rPr lang="zh-TW" altLang="en-US" sz="4500" b="1" u="sng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臺大：</a:t>
            </a:r>
            <a:r>
              <a:rPr lang="zh-TW" altLang="en-US" sz="4500" b="1" u="sng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雙</a:t>
            </a:r>
            <a:r>
              <a:rPr lang="zh-TW" altLang="en-US" sz="4500" b="1" u="sng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</a:t>
            </a:r>
            <a:r>
              <a:rPr lang="zh-TW" altLang="en-US" sz="4500" b="1" u="sng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雙</a:t>
            </a:r>
            <a:r>
              <a:rPr lang="zh-TW" altLang="en-US" sz="4500" b="1" u="sng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單位雙語計劃交流</a:t>
            </a:r>
            <a:r>
              <a:rPr lang="zh-TW" altLang="en-US" sz="4500" b="1" u="sng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論</a:t>
            </a:r>
            <a:r>
              <a:rPr lang="zh-TW" altLang="en-US" sz="4500" b="1" u="sng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壇</a:t>
            </a:r>
          </a:p>
        </p:txBody>
      </p:sp>
      <p:sp>
        <p:nvSpPr>
          <p:cNvPr id="10" name="淚滴形 9">
            <a:extLst>
              <a:ext uri="{FF2B5EF4-FFF2-40B4-BE49-F238E27FC236}">
                <a16:creationId xmlns:a16="http://schemas.microsoft.com/office/drawing/2014/main" id="{C59439D0-CD5C-4AAA-A18C-326024D9AA84}"/>
              </a:ext>
            </a:extLst>
          </p:cNvPr>
          <p:cNvSpPr/>
          <p:nvPr/>
        </p:nvSpPr>
        <p:spPr>
          <a:xfrm rot="9395559" flipH="1">
            <a:off x="5621643" y="3193074"/>
            <a:ext cx="3917782" cy="3394274"/>
          </a:xfrm>
          <a:prstGeom prst="teardrop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110EBD66-5EFC-4386-96CF-CBDE63CCBAF3}"/>
              </a:ext>
            </a:extLst>
          </p:cNvPr>
          <p:cNvSpPr txBox="1"/>
          <p:nvPr/>
        </p:nvSpPr>
        <p:spPr>
          <a:xfrm>
            <a:off x="6066201" y="3796199"/>
            <a:ext cx="3986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分享人：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臺灣大學雙語教育中心</a:t>
            </a:r>
          </a:p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師培組組長</a:t>
            </a:r>
          </a:p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黃山耘副教授</a:t>
            </a:r>
            <a:endParaRPr lang="en-US" altLang="zh-TW" sz="25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與談人：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臺北醫學大學雙語教育推動中心主任</a:t>
            </a:r>
          </a:p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高祖仁教授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31BDB68E-E32A-461E-B029-74F9BBAF9E05}"/>
              </a:ext>
            </a:extLst>
          </p:cNvPr>
          <p:cNvSpPr txBox="1"/>
          <p:nvPr/>
        </p:nvSpPr>
        <p:spPr>
          <a:xfrm>
            <a:off x="7973694" y="1798384"/>
            <a:ext cx="3705726" cy="1752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TW" sz="2500" b="1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  <a:ea typeface="微軟正黑體" panose="020B0604030504040204" pitchFamily="34" charset="-120"/>
              </a:rPr>
              <a:t>Session 2</a:t>
            </a:r>
          </a:p>
          <a:p>
            <a:pPr algn="r">
              <a:lnSpc>
                <a:spcPct val="150000"/>
              </a:lnSpc>
            </a:pPr>
            <a:r>
              <a:rPr lang="en-US" altLang="zh-TW" sz="25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EMI</a:t>
            </a:r>
            <a:r>
              <a:rPr lang="zh-TW" altLang="en-US" sz="25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教師的脈絡考量</a:t>
            </a:r>
            <a:endParaRPr lang="en-US" altLang="zh-TW" sz="25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>
              <a:lnSpc>
                <a:spcPct val="150000"/>
              </a:lnSpc>
            </a:pPr>
            <a:r>
              <a:rPr lang="en-US" altLang="zh-TW" sz="25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16:10-17:20</a:t>
            </a:r>
            <a:endParaRPr lang="zh-TW" altLang="en-US" sz="25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322" name="Picture 10">
            <a:extLst>
              <a:ext uri="{FF2B5EF4-FFF2-40B4-BE49-F238E27FC236}">
                <a16:creationId xmlns:a16="http://schemas.microsoft.com/office/drawing/2014/main" id="{776C2984-FB07-4806-A526-1F9EEA4AA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80" y="2427897"/>
            <a:ext cx="4464084" cy="413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DB7012E8-83E9-407A-80F5-43C75E681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1026" y="4942945"/>
            <a:ext cx="1137934" cy="1137934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FFAFBC4C-4AAF-4CF8-AE02-CFB654B8154C}"/>
              </a:ext>
            </a:extLst>
          </p:cNvPr>
          <p:cNvSpPr/>
          <p:nvPr/>
        </p:nvSpPr>
        <p:spPr>
          <a:xfrm>
            <a:off x="10441026" y="6104523"/>
            <a:ext cx="1137934" cy="376425"/>
          </a:xfrm>
          <a:prstGeom prst="rect">
            <a:avLst/>
          </a:prstGeom>
          <a:solidFill>
            <a:srgbClr val="315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活動資訊</a:t>
            </a:r>
          </a:p>
        </p:txBody>
      </p:sp>
    </p:spTree>
    <p:extLst>
      <p:ext uri="{BB962C8B-B14F-4D97-AF65-F5344CB8AC3E}">
        <p14:creationId xmlns:p14="http://schemas.microsoft.com/office/powerpoint/2010/main" val="4030258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260454" y="2665703"/>
            <a:ext cx="8778768" cy="6943208"/>
          </a:xfrm>
          <a:custGeom>
            <a:avLst/>
            <a:gdLst/>
            <a:ahLst/>
            <a:cxnLst/>
            <a:rect l="l" t="t" r="r" b="b"/>
            <a:pathLst>
              <a:path w="18728039" h="14812176">
                <a:moveTo>
                  <a:pt x="0" y="0"/>
                </a:moveTo>
                <a:lnTo>
                  <a:pt x="18728038" y="0"/>
                </a:lnTo>
                <a:lnTo>
                  <a:pt x="18728038" y="14812176"/>
                </a:lnTo>
                <a:lnTo>
                  <a:pt x="0" y="148121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TW"/>
          </a:p>
        </p:txBody>
      </p:sp>
      <p:sp>
        <p:nvSpPr>
          <p:cNvPr id="3" name="Freeform 3"/>
          <p:cNvSpPr/>
          <p:nvPr/>
        </p:nvSpPr>
        <p:spPr>
          <a:xfrm rot="-4122685">
            <a:off x="273302" y="-2348757"/>
            <a:ext cx="4779913" cy="6443510"/>
          </a:xfrm>
          <a:custGeom>
            <a:avLst/>
            <a:gdLst/>
            <a:ahLst/>
            <a:cxnLst/>
            <a:rect l="l" t="t" r="r" b="b"/>
            <a:pathLst>
              <a:path w="10197148" h="13746155">
                <a:moveTo>
                  <a:pt x="0" y="0"/>
                </a:moveTo>
                <a:lnTo>
                  <a:pt x="10197148" y="0"/>
                </a:lnTo>
                <a:lnTo>
                  <a:pt x="10197148" y="13746155"/>
                </a:lnTo>
                <a:lnTo>
                  <a:pt x="0" y="137461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TW"/>
          </a:p>
        </p:txBody>
      </p:sp>
      <p:grpSp>
        <p:nvGrpSpPr>
          <p:cNvPr id="4" name="Group 4"/>
          <p:cNvGrpSpPr/>
          <p:nvPr/>
        </p:nvGrpSpPr>
        <p:grpSpPr>
          <a:xfrm>
            <a:off x="2279451" y="613669"/>
            <a:ext cx="7652551" cy="5630662"/>
            <a:chOff x="0" y="0"/>
            <a:chExt cx="3572831" cy="270650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72831" cy="2706509"/>
            </a:xfrm>
            <a:custGeom>
              <a:avLst/>
              <a:gdLst/>
              <a:ahLst/>
              <a:cxnLst/>
              <a:rect l="l" t="t" r="r" b="b"/>
              <a:pathLst>
                <a:path w="3572831" h="2706509">
                  <a:moveTo>
                    <a:pt x="0" y="0"/>
                  </a:moveTo>
                  <a:lnTo>
                    <a:pt x="3572831" y="0"/>
                  </a:lnTo>
                  <a:lnTo>
                    <a:pt x="3572831" y="2706509"/>
                  </a:lnTo>
                  <a:lnTo>
                    <a:pt x="0" y="27065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TW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663258" y="1765069"/>
            <a:ext cx="6865022" cy="525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06"/>
              </a:lnSpc>
            </a:pPr>
            <a:r>
              <a:rPr lang="en-US" sz="4400" b="1" dirty="0">
                <a:solidFill>
                  <a:srgbClr val="EA400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Glacial Indifference Bold"/>
                <a:sym typeface="Glacial Indifference Bold"/>
              </a:rPr>
              <a:t>114</a:t>
            </a:r>
            <a:r>
              <a:rPr lang="zh-TW" altLang="en-US" sz="4400" b="1" dirty="0">
                <a:solidFill>
                  <a:srgbClr val="EA400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Glacial Indifference Bold"/>
                <a:sym typeface="Glacial Indifference Bold"/>
              </a:rPr>
              <a:t>年度全校英文簡報比賽</a:t>
            </a:r>
            <a:endParaRPr lang="en-US" sz="4400" b="1" dirty="0">
              <a:solidFill>
                <a:srgbClr val="EA400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Glacial Indifference Bold"/>
              <a:sym typeface="Glacial Indifference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742472" y="4561844"/>
            <a:ext cx="6986580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>
              <a:buNone/>
            </a:pPr>
            <a:r>
              <a:rPr lang="zh-TW" altLang="en-US" sz="2000" b="1" dirty="0">
                <a:solidFill>
                  <a:srgbClr val="107D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競賽以「挑戰框架，找出盲點」為主軸，參賽者可自訂主題</a:t>
            </a:r>
            <a:endParaRPr lang="en-US" altLang="zh-TW" sz="2000" b="1" dirty="0">
              <a:solidFill>
                <a:srgbClr val="107D8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742472" y="2571607"/>
            <a:ext cx="6549612" cy="9000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77"/>
              </a:lnSpc>
              <a:spcBef>
                <a:spcPct val="0"/>
              </a:spcBef>
            </a:pPr>
            <a:r>
              <a:rPr lang="zh-TW" altLang="en-US" sz="2600" b="1" dirty="0">
                <a:solidFill>
                  <a:srgbClr val="037682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決賽地點：</a:t>
            </a:r>
            <a:endParaRPr lang="en-US" altLang="zh-TW" sz="2600" b="1" dirty="0">
              <a:solidFill>
                <a:srgbClr val="037682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  <a:p>
            <a:pPr>
              <a:lnSpc>
                <a:spcPts val="3577"/>
              </a:lnSpc>
              <a:spcBef>
                <a:spcPct val="0"/>
              </a:spcBef>
            </a:pPr>
            <a:r>
              <a:rPr lang="zh-TW" altLang="en-US" sz="2600" b="1" dirty="0">
                <a:solidFill>
                  <a:srgbClr val="037682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信義校區 醫學綜合大樓前棟四樓 誠樸廳</a:t>
            </a:r>
            <a:endParaRPr lang="en-US" sz="2600" b="1" dirty="0">
              <a:solidFill>
                <a:srgbClr val="037682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742472" y="3767962"/>
            <a:ext cx="6117690" cy="344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07"/>
              </a:lnSpc>
            </a:pPr>
            <a:r>
              <a:rPr lang="en-US" altLang="zh-TW" sz="2400" b="1" spc="17" dirty="0">
                <a:solidFill>
                  <a:srgbClr val="EA400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2025. May 07</a:t>
            </a:r>
            <a:r>
              <a:rPr lang="zh-TW" altLang="en-US" sz="2400" b="1" spc="17" dirty="0">
                <a:solidFill>
                  <a:srgbClr val="EA400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altLang="zh-TW" sz="2400" b="1" spc="17" dirty="0">
                <a:solidFill>
                  <a:srgbClr val="EA400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(Wed)</a:t>
            </a:r>
            <a:r>
              <a:rPr lang="zh-TW" altLang="en-US" sz="2400" b="1" spc="17" dirty="0">
                <a:solidFill>
                  <a:srgbClr val="EA400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altLang="zh-TW" sz="2400" b="1" spc="17" dirty="0">
                <a:solidFill>
                  <a:srgbClr val="EA400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18:00  </a:t>
            </a:r>
            <a:r>
              <a:rPr lang="zh-TW" altLang="en-US" sz="2400" b="1" spc="17" dirty="0">
                <a:solidFill>
                  <a:srgbClr val="EA400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endParaRPr lang="en-US" sz="2400" b="1" spc="18" dirty="0">
              <a:solidFill>
                <a:srgbClr val="037682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2742472" y="925361"/>
            <a:ext cx="157445" cy="171428"/>
          </a:xfrm>
          <a:custGeom>
            <a:avLst/>
            <a:gdLst/>
            <a:ahLst/>
            <a:cxnLst/>
            <a:rect l="l" t="t" r="r" b="b"/>
            <a:pathLst>
              <a:path w="335883" h="365714">
                <a:moveTo>
                  <a:pt x="0" y="0"/>
                </a:moveTo>
                <a:lnTo>
                  <a:pt x="335882" y="0"/>
                </a:lnTo>
                <a:lnTo>
                  <a:pt x="335882" y="365715"/>
                </a:lnTo>
                <a:lnTo>
                  <a:pt x="0" y="3657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TW"/>
          </a:p>
        </p:txBody>
      </p:sp>
      <p:sp>
        <p:nvSpPr>
          <p:cNvPr id="15" name="Freeform 15"/>
          <p:cNvSpPr/>
          <p:nvPr/>
        </p:nvSpPr>
        <p:spPr>
          <a:xfrm>
            <a:off x="9292084" y="5765433"/>
            <a:ext cx="157445" cy="171428"/>
          </a:xfrm>
          <a:custGeom>
            <a:avLst/>
            <a:gdLst/>
            <a:ahLst/>
            <a:cxnLst/>
            <a:rect l="l" t="t" r="r" b="b"/>
            <a:pathLst>
              <a:path w="335883" h="365714">
                <a:moveTo>
                  <a:pt x="0" y="0"/>
                </a:moveTo>
                <a:lnTo>
                  <a:pt x="335882" y="0"/>
                </a:lnTo>
                <a:lnTo>
                  <a:pt x="335882" y="365714"/>
                </a:lnTo>
                <a:lnTo>
                  <a:pt x="0" y="3657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TW"/>
          </a:p>
        </p:txBody>
      </p:sp>
      <p:sp>
        <p:nvSpPr>
          <p:cNvPr id="11" name="Freeform 11"/>
          <p:cNvSpPr/>
          <p:nvPr/>
        </p:nvSpPr>
        <p:spPr>
          <a:xfrm>
            <a:off x="8721735" y="-1374025"/>
            <a:ext cx="3346571" cy="3346571"/>
          </a:xfrm>
          <a:custGeom>
            <a:avLst/>
            <a:gdLst/>
            <a:ahLst/>
            <a:cxnLst/>
            <a:rect l="l" t="t" r="r" b="b"/>
            <a:pathLst>
              <a:path w="7139352" h="7139352">
                <a:moveTo>
                  <a:pt x="0" y="0"/>
                </a:moveTo>
                <a:lnTo>
                  <a:pt x="7139352" y="0"/>
                </a:lnTo>
                <a:lnTo>
                  <a:pt x="7139352" y="7139353"/>
                </a:lnTo>
                <a:lnTo>
                  <a:pt x="0" y="713935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TW"/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C30E5AB5-7245-4759-90D4-72532B5486C9}"/>
              </a:ext>
            </a:extLst>
          </p:cNvPr>
          <p:cNvSpPr txBox="1"/>
          <p:nvPr/>
        </p:nvSpPr>
        <p:spPr>
          <a:xfrm>
            <a:off x="387194" y="5359120"/>
            <a:ext cx="5876370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76"/>
              </a:lnSpc>
              <a:spcBef>
                <a:spcPct val="0"/>
              </a:spcBef>
            </a:pPr>
            <a:r>
              <a:rPr lang="zh-TW" altLang="en-US" sz="2000" b="1" spc="17" dirty="0">
                <a:solidFill>
                  <a:srgbClr val="EA400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主辦單位：</a:t>
            </a:r>
            <a:r>
              <a:rPr lang="zh-TW" altLang="en-US" sz="2000" b="1" spc="17" dirty="0">
                <a:solidFill>
                  <a:schemeClr val="accent2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通識教育中心  語言中心</a:t>
            </a:r>
            <a:endParaRPr lang="en-US" altLang="zh-TW" sz="2000" b="1" spc="17" dirty="0">
              <a:solidFill>
                <a:schemeClr val="accent2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>
              <a:lnSpc>
                <a:spcPts val="2476"/>
              </a:lnSpc>
              <a:spcBef>
                <a:spcPct val="0"/>
              </a:spcBef>
            </a:pPr>
            <a:r>
              <a:rPr lang="zh-TW" altLang="en-US" sz="2000" b="1" spc="17" dirty="0">
                <a:solidFill>
                  <a:srgbClr val="EA400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合辦單位：</a:t>
            </a:r>
            <a:r>
              <a:rPr lang="zh-TW" altLang="en-US" sz="2000" b="1" spc="17" dirty="0">
                <a:solidFill>
                  <a:schemeClr val="accent2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教務處  雙語推動中心</a:t>
            </a:r>
            <a:endParaRPr lang="en-US" sz="2000" b="1" spc="17" dirty="0">
              <a:solidFill>
                <a:schemeClr val="accent2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142488" y="357820"/>
            <a:ext cx="2505063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zh-TW" altLang="en-US" sz="3000" b="1" spc="102" dirty="0">
                <a:solidFill>
                  <a:srgbClr val="037682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總獎金高達</a:t>
            </a:r>
            <a:endParaRPr lang="en-US" altLang="zh-TW" sz="3000" b="1" spc="102" dirty="0">
              <a:solidFill>
                <a:srgbClr val="037682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ctr">
              <a:spcBef>
                <a:spcPct val="0"/>
              </a:spcBef>
            </a:pPr>
            <a:r>
              <a:rPr lang="en-US" altLang="zh-TW" sz="3000" b="1" spc="102" dirty="0">
                <a:solidFill>
                  <a:srgbClr val="037682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$35,000!</a:t>
            </a: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F50B3445-AF56-4110-A32B-9CDF8162E0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740" y="5319638"/>
            <a:ext cx="1215995" cy="1215995"/>
          </a:xfrm>
          <a:prstGeom prst="rect">
            <a:avLst/>
          </a:prstGeom>
        </p:spPr>
      </p:pic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578C7546-A8B5-453E-AD73-875EF347C023}"/>
              </a:ext>
            </a:extLst>
          </p:cNvPr>
          <p:cNvSpPr/>
          <p:nvPr/>
        </p:nvSpPr>
        <p:spPr>
          <a:xfrm>
            <a:off x="10437608" y="4911981"/>
            <a:ext cx="1209943" cy="37738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EA400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競賽資訊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圖片 37">
            <a:extLst>
              <a:ext uri="{FF2B5EF4-FFF2-40B4-BE49-F238E27FC236}">
                <a16:creationId xmlns:a16="http://schemas.microsoft.com/office/drawing/2014/main" id="{8356D1A6-ECA8-4FA5-984D-B765EB9C1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11" y="5601133"/>
            <a:ext cx="1215824" cy="1215824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305050" y="5208137"/>
            <a:ext cx="1378746" cy="392996"/>
          </a:xfrm>
          <a:custGeom>
            <a:avLst/>
            <a:gdLst/>
            <a:ahLst/>
            <a:cxnLst/>
            <a:rect l="l" t="t" r="r" b="b"/>
            <a:pathLst>
              <a:path w="1409700" h="149578">
                <a:moveTo>
                  <a:pt x="61158" y="0"/>
                </a:moveTo>
                <a:lnTo>
                  <a:pt x="1348542" y="0"/>
                </a:lnTo>
                <a:cubicBezTo>
                  <a:pt x="1364762" y="0"/>
                  <a:pt x="1380318" y="6443"/>
                  <a:pt x="1391787" y="17913"/>
                </a:cubicBezTo>
                <a:cubicBezTo>
                  <a:pt x="1403257" y="29382"/>
                  <a:pt x="1409700" y="44938"/>
                  <a:pt x="1409700" y="61158"/>
                </a:cubicBezTo>
                <a:lnTo>
                  <a:pt x="1409700" y="88419"/>
                </a:lnTo>
                <a:cubicBezTo>
                  <a:pt x="1409700" y="104640"/>
                  <a:pt x="1403257" y="120195"/>
                  <a:pt x="1391787" y="131665"/>
                </a:cubicBezTo>
                <a:cubicBezTo>
                  <a:pt x="1380318" y="143134"/>
                  <a:pt x="1364762" y="149578"/>
                  <a:pt x="1348542" y="149578"/>
                </a:cubicBezTo>
                <a:lnTo>
                  <a:pt x="61158" y="149578"/>
                </a:lnTo>
                <a:cubicBezTo>
                  <a:pt x="44938" y="149578"/>
                  <a:pt x="29382" y="143134"/>
                  <a:pt x="17913" y="131665"/>
                </a:cubicBezTo>
                <a:cubicBezTo>
                  <a:pt x="6443" y="120195"/>
                  <a:pt x="0" y="104640"/>
                  <a:pt x="0" y="88419"/>
                </a:cubicBezTo>
                <a:lnTo>
                  <a:pt x="0" y="61158"/>
                </a:lnTo>
                <a:cubicBezTo>
                  <a:pt x="0" y="44938"/>
                  <a:pt x="6443" y="29382"/>
                  <a:pt x="17913" y="17913"/>
                </a:cubicBezTo>
                <a:cubicBezTo>
                  <a:pt x="29382" y="6443"/>
                  <a:pt x="44938" y="0"/>
                  <a:pt x="61158" y="0"/>
                </a:cubicBezTo>
                <a:close/>
              </a:path>
            </a:pathLst>
          </a:custGeom>
          <a:solidFill>
            <a:srgbClr val="003762"/>
          </a:solidFill>
        </p:spPr>
        <p:txBody>
          <a:bodyPr/>
          <a:lstStyle/>
          <a:p>
            <a:pPr algn="ctr"/>
            <a:r>
              <a:rPr lang="zh-TW" altLang="en-US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報名資訊</a:t>
            </a:r>
            <a:endParaRPr lang="en-TW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424643" y="-2578506"/>
            <a:ext cx="6077651" cy="607765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3762"/>
            </a:solidFill>
          </p:spPr>
          <p:txBody>
            <a:bodyPr/>
            <a:lstStyle/>
            <a:p>
              <a:endParaRPr lang="en-TW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46104" tIns="46104" rIns="46104" bIns="46104" rtlCol="0" anchor="ctr"/>
            <a:lstStyle/>
            <a:p>
              <a:pPr algn="ctr">
                <a:lnSpc>
                  <a:spcPts val="2051"/>
                </a:lnSpc>
              </a:pPr>
              <a:endParaRPr sz="1634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668537" y="3724943"/>
            <a:ext cx="6077651" cy="6077651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565"/>
            </a:solidFill>
          </p:spPr>
          <p:txBody>
            <a:bodyPr/>
            <a:lstStyle/>
            <a:p>
              <a:endParaRPr lang="en-TW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46104" tIns="46104" rIns="46104" bIns="46104" rtlCol="0" anchor="ctr"/>
            <a:lstStyle/>
            <a:p>
              <a:pPr algn="ctr">
                <a:lnSpc>
                  <a:spcPts val="2051"/>
                </a:lnSpc>
              </a:pPr>
              <a:endParaRPr sz="1634"/>
            </a:p>
          </p:txBody>
        </p:sp>
      </p:grpSp>
      <p:sp>
        <p:nvSpPr>
          <p:cNvPr id="12" name="Freeform 12"/>
          <p:cNvSpPr/>
          <p:nvPr/>
        </p:nvSpPr>
        <p:spPr>
          <a:xfrm rot="2700000">
            <a:off x="5309954" y="4704166"/>
            <a:ext cx="291489" cy="310508"/>
          </a:xfrm>
          <a:custGeom>
            <a:avLst/>
            <a:gdLst/>
            <a:ahLst/>
            <a:cxnLst/>
            <a:rect l="l" t="t" r="r" b="b"/>
            <a:pathLst>
              <a:path w="321178" h="342134">
                <a:moveTo>
                  <a:pt x="0" y="0"/>
                </a:moveTo>
                <a:lnTo>
                  <a:pt x="321178" y="0"/>
                </a:lnTo>
                <a:lnTo>
                  <a:pt x="321178" y="342134"/>
                </a:lnTo>
                <a:lnTo>
                  <a:pt x="0" y="3421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TW"/>
          </a:p>
        </p:txBody>
      </p:sp>
      <p:sp>
        <p:nvSpPr>
          <p:cNvPr id="13" name="Freeform 13"/>
          <p:cNvSpPr/>
          <p:nvPr/>
        </p:nvSpPr>
        <p:spPr>
          <a:xfrm rot="2609224">
            <a:off x="10267988" y="1410225"/>
            <a:ext cx="291489" cy="310508"/>
          </a:xfrm>
          <a:custGeom>
            <a:avLst/>
            <a:gdLst/>
            <a:ahLst/>
            <a:cxnLst/>
            <a:rect l="l" t="t" r="r" b="b"/>
            <a:pathLst>
              <a:path w="321178" h="342134">
                <a:moveTo>
                  <a:pt x="0" y="0"/>
                </a:moveTo>
                <a:lnTo>
                  <a:pt x="321178" y="0"/>
                </a:lnTo>
                <a:lnTo>
                  <a:pt x="321178" y="342135"/>
                </a:lnTo>
                <a:lnTo>
                  <a:pt x="0" y="3421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TW"/>
          </a:p>
        </p:txBody>
      </p:sp>
      <p:sp>
        <p:nvSpPr>
          <p:cNvPr id="14" name="Freeform 14"/>
          <p:cNvSpPr/>
          <p:nvPr/>
        </p:nvSpPr>
        <p:spPr>
          <a:xfrm rot="5400000">
            <a:off x="1560777" y="3604225"/>
            <a:ext cx="223712" cy="238309"/>
          </a:xfrm>
          <a:custGeom>
            <a:avLst/>
            <a:gdLst/>
            <a:ahLst/>
            <a:cxnLst/>
            <a:rect l="l" t="t" r="r" b="b"/>
            <a:pathLst>
              <a:path w="246498" h="262581">
                <a:moveTo>
                  <a:pt x="0" y="0"/>
                </a:moveTo>
                <a:lnTo>
                  <a:pt x="246498" y="0"/>
                </a:lnTo>
                <a:lnTo>
                  <a:pt x="246498" y="262581"/>
                </a:lnTo>
                <a:lnTo>
                  <a:pt x="0" y="2625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TW"/>
          </a:p>
        </p:txBody>
      </p:sp>
      <p:sp>
        <p:nvSpPr>
          <p:cNvPr id="15" name="Freeform 15"/>
          <p:cNvSpPr/>
          <p:nvPr/>
        </p:nvSpPr>
        <p:spPr>
          <a:xfrm>
            <a:off x="6879458" y="1447713"/>
            <a:ext cx="365241" cy="330709"/>
          </a:xfrm>
          <a:custGeom>
            <a:avLst/>
            <a:gdLst/>
            <a:ahLst/>
            <a:cxnLst/>
            <a:rect l="l" t="t" r="r" b="b"/>
            <a:pathLst>
              <a:path w="402441" h="364392">
                <a:moveTo>
                  <a:pt x="0" y="0"/>
                </a:moveTo>
                <a:lnTo>
                  <a:pt x="402441" y="0"/>
                </a:lnTo>
                <a:lnTo>
                  <a:pt x="402441" y="364392"/>
                </a:lnTo>
                <a:lnTo>
                  <a:pt x="0" y="36439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TW"/>
          </a:p>
        </p:txBody>
      </p:sp>
      <p:sp>
        <p:nvSpPr>
          <p:cNvPr id="16" name="Freeform 16"/>
          <p:cNvSpPr/>
          <p:nvPr/>
        </p:nvSpPr>
        <p:spPr>
          <a:xfrm flipH="1" flipV="1">
            <a:off x="10048493" y="6306877"/>
            <a:ext cx="365241" cy="330709"/>
          </a:xfrm>
          <a:custGeom>
            <a:avLst/>
            <a:gdLst/>
            <a:ahLst/>
            <a:cxnLst/>
            <a:rect l="l" t="t" r="r" b="b"/>
            <a:pathLst>
              <a:path w="402441" h="364392">
                <a:moveTo>
                  <a:pt x="402441" y="364392"/>
                </a:moveTo>
                <a:lnTo>
                  <a:pt x="0" y="364392"/>
                </a:lnTo>
                <a:lnTo>
                  <a:pt x="0" y="0"/>
                </a:lnTo>
                <a:lnTo>
                  <a:pt x="402441" y="0"/>
                </a:lnTo>
                <a:lnTo>
                  <a:pt x="402441" y="364392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TW"/>
          </a:p>
        </p:txBody>
      </p:sp>
      <p:sp>
        <p:nvSpPr>
          <p:cNvPr id="17" name="TextBox 17"/>
          <p:cNvSpPr txBox="1"/>
          <p:nvPr/>
        </p:nvSpPr>
        <p:spPr>
          <a:xfrm>
            <a:off x="1810284" y="1022616"/>
            <a:ext cx="3858253" cy="1106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00"/>
              </a:lnSpc>
              <a:spcBef>
                <a:spcPct val="0"/>
              </a:spcBef>
            </a:pPr>
            <a:r>
              <a:rPr lang="zh-TW" altLang="en-US" sz="4300" b="1" dirty="0">
                <a:solidFill>
                  <a:srgbClr val="FFC5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oppins Bold"/>
                <a:sym typeface="Poppins Bold"/>
              </a:rPr>
              <a:t>英文簡報比賽</a:t>
            </a:r>
            <a:endParaRPr lang="en-US" altLang="zh-TW" sz="4300" b="1" dirty="0">
              <a:solidFill>
                <a:srgbClr val="FFC56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oppins Bold"/>
              <a:sym typeface="Poppins Bold"/>
            </a:endParaRPr>
          </a:p>
          <a:p>
            <a:pPr>
              <a:lnSpc>
                <a:spcPts val="4300"/>
              </a:lnSpc>
              <a:spcBef>
                <a:spcPct val="0"/>
              </a:spcBef>
            </a:pPr>
            <a:r>
              <a:rPr lang="zh-TW" altLang="en-US" sz="4300" b="1" dirty="0">
                <a:solidFill>
                  <a:srgbClr val="FFC5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oppins Bold"/>
                <a:sym typeface="Poppins Bold"/>
              </a:rPr>
              <a:t>初賽影片海選</a:t>
            </a:r>
            <a:endParaRPr lang="en-US" sz="4300" b="1" dirty="0">
              <a:solidFill>
                <a:srgbClr val="FFC56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oppins Bold"/>
              <a:sym typeface="Poppins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929651" y="2175518"/>
            <a:ext cx="3738886" cy="645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29"/>
              </a:lnSpc>
              <a:spcBef>
                <a:spcPct val="0"/>
              </a:spcBef>
            </a:pPr>
            <a:r>
              <a:rPr lang="zh-TW" altLang="en-US" sz="1878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oppins"/>
                <a:sym typeface="Poppins"/>
              </a:rPr>
              <a:t>報名時間：</a:t>
            </a:r>
            <a:endParaRPr lang="en-US" altLang="zh-TW" sz="1878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oppins"/>
              <a:sym typeface="Poppins"/>
            </a:endParaRPr>
          </a:p>
          <a:p>
            <a:pPr>
              <a:lnSpc>
                <a:spcPts val="2629"/>
              </a:lnSpc>
              <a:spcBef>
                <a:spcPct val="0"/>
              </a:spcBef>
            </a:pPr>
            <a:r>
              <a:rPr lang="zh-TW" altLang="en-US" sz="1878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oppins"/>
                <a:sym typeface="Poppins"/>
              </a:rPr>
              <a:t>即日起至</a:t>
            </a:r>
            <a:r>
              <a:rPr lang="en-US" altLang="zh-TW" sz="1878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oppins"/>
                <a:sym typeface="Poppins"/>
              </a:rPr>
              <a:t>114.04.07(</a:t>
            </a:r>
            <a:r>
              <a:rPr lang="zh-TW" altLang="en-US" sz="1878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oppins"/>
                <a:sym typeface="Poppins"/>
              </a:rPr>
              <a:t>一</a:t>
            </a:r>
            <a:r>
              <a:rPr lang="en-US" altLang="zh-TW" sz="1878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oppins"/>
                <a:sym typeface="Poppins"/>
              </a:rPr>
              <a:t>)12:00</a:t>
            </a:r>
            <a:endParaRPr lang="en-US" sz="1878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oppins"/>
              <a:sym typeface="Poppin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929651" y="651189"/>
            <a:ext cx="2472957" cy="227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18"/>
              </a:lnSpc>
              <a:spcBef>
                <a:spcPct val="0"/>
              </a:spcBef>
            </a:pPr>
            <a:r>
              <a:rPr lang="en-US" altLang="zh-TW" sz="137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TMU</a:t>
            </a:r>
            <a:r>
              <a:rPr lang="zh-TW" altLang="en-US" sz="137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altLang="zh-TW" sz="137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Language Center</a:t>
            </a:r>
            <a:endParaRPr lang="en-US" sz="137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2701E813-7E14-41E3-BDE3-DEA444CD7F73}"/>
              </a:ext>
            </a:extLst>
          </p:cNvPr>
          <p:cNvSpPr txBox="1"/>
          <p:nvPr/>
        </p:nvSpPr>
        <p:spPr>
          <a:xfrm>
            <a:off x="2147432" y="3676863"/>
            <a:ext cx="3230134" cy="2949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競賽時程：</a:t>
            </a:r>
            <a:endParaRPr lang="en-US" altLang="zh-TW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04.07  </a:t>
            </a:r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線上報名截止</a:t>
            </a:r>
            <a:endParaRPr lang="en-US" altLang="zh-TW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04.14</a:t>
            </a:r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公告入選名單</a:t>
            </a:r>
            <a:endParaRPr lang="en-US" altLang="zh-TW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04.14-05.02</a:t>
            </a:r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決賽資料提交</a:t>
            </a:r>
            <a:endParaRPr lang="en-US" altLang="zh-TW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04.14-05.07</a:t>
            </a:r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決賽選手培訓</a:t>
            </a:r>
            <a:endParaRPr lang="en-US" altLang="zh-TW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05.02</a:t>
            </a:r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公告決賽順序</a:t>
            </a:r>
            <a:endParaRPr lang="en-US" altLang="zh-TW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05.07</a:t>
            </a:r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最終現場決賽</a:t>
            </a: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14F4F769-6E7A-4EF0-9A97-6EBB8BF7F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22" y="1146175"/>
            <a:ext cx="26193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id="{B3401781-7F5D-4FB7-853B-9CBF2A0F5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19663" y="1080794"/>
            <a:ext cx="18478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42631" y="0"/>
            <a:ext cx="6858000" cy="6858000"/>
          </a:xfrm>
          <a:custGeom>
            <a:avLst/>
            <a:gdLst/>
            <a:ahLst/>
            <a:cxnLst/>
            <a:rect l="l" t="t" r="r" b="b"/>
            <a:pathLst>
              <a:path w="7505700" h="7505700">
                <a:moveTo>
                  <a:pt x="0" y="0"/>
                </a:moveTo>
                <a:lnTo>
                  <a:pt x="7505700" y="0"/>
                </a:lnTo>
                <a:lnTo>
                  <a:pt x="7505700" y="7505700"/>
                </a:lnTo>
                <a:lnTo>
                  <a:pt x="0" y="7505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TW"/>
          </a:p>
        </p:txBody>
      </p:sp>
      <p:sp>
        <p:nvSpPr>
          <p:cNvPr id="3" name="Freeform 3"/>
          <p:cNvSpPr/>
          <p:nvPr/>
        </p:nvSpPr>
        <p:spPr>
          <a:xfrm>
            <a:off x="7932595" y="3179142"/>
            <a:ext cx="2355951" cy="3356926"/>
          </a:xfrm>
          <a:custGeom>
            <a:avLst/>
            <a:gdLst/>
            <a:ahLst/>
            <a:cxnLst/>
            <a:rect l="l" t="t" r="r" b="b"/>
            <a:pathLst>
              <a:path w="2578458" h="3673969">
                <a:moveTo>
                  <a:pt x="0" y="0"/>
                </a:moveTo>
                <a:lnTo>
                  <a:pt x="2578459" y="0"/>
                </a:lnTo>
                <a:lnTo>
                  <a:pt x="2578459" y="3673969"/>
                </a:lnTo>
                <a:lnTo>
                  <a:pt x="0" y="36739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TW"/>
          </a:p>
        </p:txBody>
      </p:sp>
      <p:sp>
        <p:nvSpPr>
          <p:cNvPr id="4" name="Freeform 4"/>
          <p:cNvSpPr/>
          <p:nvPr/>
        </p:nvSpPr>
        <p:spPr>
          <a:xfrm rot="728067" flipH="1">
            <a:off x="6403100" y="722534"/>
            <a:ext cx="2567369" cy="2034641"/>
          </a:xfrm>
          <a:custGeom>
            <a:avLst/>
            <a:gdLst/>
            <a:ahLst/>
            <a:cxnLst/>
            <a:rect l="l" t="t" r="r" b="b"/>
            <a:pathLst>
              <a:path w="2809843" h="2226801">
                <a:moveTo>
                  <a:pt x="2809843" y="0"/>
                </a:moveTo>
                <a:lnTo>
                  <a:pt x="0" y="0"/>
                </a:lnTo>
                <a:lnTo>
                  <a:pt x="0" y="2226801"/>
                </a:lnTo>
                <a:lnTo>
                  <a:pt x="2809843" y="2226801"/>
                </a:lnTo>
                <a:lnTo>
                  <a:pt x="280984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TW"/>
          </a:p>
        </p:txBody>
      </p:sp>
      <p:sp>
        <p:nvSpPr>
          <p:cNvPr id="5" name="Freeform 5"/>
          <p:cNvSpPr/>
          <p:nvPr/>
        </p:nvSpPr>
        <p:spPr>
          <a:xfrm>
            <a:off x="3896282" y="3037992"/>
            <a:ext cx="2459748" cy="249050"/>
          </a:xfrm>
          <a:custGeom>
            <a:avLst/>
            <a:gdLst/>
            <a:ahLst/>
            <a:cxnLst/>
            <a:rect l="l" t="t" r="r" b="b"/>
            <a:pathLst>
              <a:path w="2692058" h="272571">
                <a:moveTo>
                  <a:pt x="0" y="0"/>
                </a:moveTo>
                <a:lnTo>
                  <a:pt x="2692058" y="0"/>
                </a:lnTo>
                <a:lnTo>
                  <a:pt x="2692058" y="272571"/>
                </a:lnTo>
                <a:lnTo>
                  <a:pt x="0" y="2725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TW"/>
          </a:p>
        </p:txBody>
      </p:sp>
      <p:sp>
        <p:nvSpPr>
          <p:cNvPr id="6" name="TextBox 6"/>
          <p:cNvSpPr txBox="1"/>
          <p:nvPr/>
        </p:nvSpPr>
        <p:spPr>
          <a:xfrm>
            <a:off x="2971244" y="904051"/>
            <a:ext cx="3721768" cy="19368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39"/>
              </a:lnSpc>
            </a:pPr>
            <a:r>
              <a:rPr lang="zh-TW" altLang="en-US" sz="4300" b="1" dirty="0">
                <a:solidFill>
                  <a:srgbClr val="3028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nor Sans"/>
                <a:sym typeface="Tenor Sans"/>
              </a:rPr>
              <a:t>決賽主持人</a:t>
            </a:r>
            <a:endParaRPr lang="en-US" altLang="zh-TW" sz="4300" b="1" dirty="0">
              <a:solidFill>
                <a:srgbClr val="30282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enor Sans"/>
              <a:sym typeface="Tenor Sans"/>
            </a:endParaRPr>
          </a:p>
          <a:p>
            <a:pPr algn="ctr">
              <a:lnSpc>
                <a:spcPts val="8039"/>
              </a:lnSpc>
            </a:pPr>
            <a:r>
              <a:rPr lang="zh-TW" altLang="en-US" sz="4300" b="1" dirty="0">
                <a:solidFill>
                  <a:srgbClr val="3028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nor Sans"/>
                <a:sym typeface="Tenor Sans"/>
              </a:rPr>
              <a:t>影片徵選</a:t>
            </a:r>
            <a:endParaRPr lang="en-US" altLang="zh-TW" sz="4300" b="1" dirty="0">
              <a:solidFill>
                <a:srgbClr val="30282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enor Sans"/>
              <a:sym typeface="Tenor San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809951" y="1350764"/>
            <a:ext cx="1739992" cy="991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7"/>
              </a:lnSpc>
            </a:pPr>
            <a:r>
              <a:rPr lang="zh-TW" altLang="en-US" sz="2863" b="1" dirty="0">
                <a:solidFill>
                  <a:srgbClr val="FFF0E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nor Sans"/>
                <a:sym typeface="Tenor Sans"/>
              </a:rPr>
              <a:t>英文</a:t>
            </a:r>
            <a:endParaRPr lang="en-US" altLang="zh-TW" sz="2863" b="1" dirty="0">
              <a:solidFill>
                <a:srgbClr val="FFF0E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enor Sans"/>
              <a:sym typeface="Tenor Sans"/>
            </a:endParaRPr>
          </a:p>
          <a:p>
            <a:pPr algn="ctr">
              <a:lnSpc>
                <a:spcPts val="4007"/>
              </a:lnSpc>
            </a:pPr>
            <a:r>
              <a:rPr lang="zh-TW" altLang="en-US" sz="2863" b="1" dirty="0">
                <a:solidFill>
                  <a:srgbClr val="FFF0E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nor Sans"/>
                <a:sym typeface="Tenor Sans"/>
              </a:rPr>
              <a:t>簡報比賽</a:t>
            </a:r>
            <a:endParaRPr lang="en-US" sz="2863" b="1" dirty="0">
              <a:solidFill>
                <a:srgbClr val="FFF0E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enor Sans"/>
              <a:sym typeface="Tenor Sa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406094" y="3427832"/>
            <a:ext cx="4297295" cy="897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75084" lvl="1" indent="-187542">
              <a:lnSpc>
                <a:spcPts val="2431"/>
              </a:lnSpc>
              <a:buFont typeface="Arial"/>
              <a:buChar char="•"/>
            </a:pPr>
            <a:r>
              <a:rPr lang="zh-TW" altLang="en-US" sz="1737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nor Sans"/>
                <a:sym typeface="Tenor Sans"/>
              </a:rPr>
              <a:t>第一階段 </a:t>
            </a:r>
            <a:r>
              <a:rPr lang="en-US" altLang="zh-TW" sz="1737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nor Sans"/>
                <a:sym typeface="Tenor Sans"/>
              </a:rPr>
              <a:t>(</a:t>
            </a:r>
            <a:r>
              <a:rPr lang="zh-TW" altLang="en-US" sz="1737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nor Sans"/>
                <a:sym typeface="Tenor Sans"/>
              </a:rPr>
              <a:t>即日起至</a:t>
            </a:r>
            <a:r>
              <a:rPr lang="en-US" altLang="zh-TW" sz="1737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nor Sans"/>
                <a:sym typeface="Tenor Sans"/>
              </a:rPr>
              <a:t>114.04.07) </a:t>
            </a:r>
          </a:p>
          <a:p>
            <a:pPr marL="187542" lvl="1">
              <a:lnSpc>
                <a:spcPts val="2431"/>
              </a:lnSpc>
            </a:pPr>
            <a:r>
              <a:rPr lang="zh-TW" altLang="en-US" sz="1737" dirty="0">
                <a:solidFill>
                  <a:srgbClr val="3028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nor Sans"/>
                <a:sym typeface="Tenor Sans"/>
              </a:rPr>
              <a:t>依據英語能力證明，綜合錄製影片表現，評選出</a:t>
            </a:r>
            <a:r>
              <a:rPr lang="en-US" altLang="zh-TW" sz="1737" dirty="0">
                <a:solidFill>
                  <a:srgbClr val="3028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nor Sans"/>
                <a:sym typeface="Tenor Sans"/>
              </a:rPr>
              <a:t>2</a:t>
            </a:r>
            <a:r>
              <a:rPr lang="zh-TW" altLang="en-US" sz="1737" dirty="0">
                <a:solidFill>
                  <a:srgbClr val="3028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nor Sans"/>
                <a:sym typeface="Tenor Sans"/>
              </a:rPr>
              <a:t>名錄取學生</a:t>
            </a:r>
            <a:endParaRPr lang="en-US" sz="1737" dirty="0">
              <a:solidFill>
                <a:srgbClr val="30282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enor Sans"/>
              <a:sym typeface="Tenor Sa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401526" y="4417016"/>
            <a:ext cx="4523274" cy="595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75084" lvl="1" indent="-187542">
              <a:lnSpc>
                <a:spcPts val="2431"/>
              </a:lnSpc>
              <a:buFont typeface="Arial"/>
              <a:buChar char="•"/>
            </a:pPr>
            <a:r>
              <a:rPr lang="zh-TW" altLang="en-US" sz="1737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nor Sans"/>
                <a:sym typeface="Tenor Sans"/>
              </a:rPr>
              <a:t>第二階段</a:t>
            </a:r>
            <a:endParaRPr lang="en-US" altLang="zh-TW" sz="1737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enor Sans"/>
              <a:sym typeface="Tenor Sans"/>
            </a:endParaRPr>
          </a:p>
          <a:p>
            <a:pPr marL="187542" lvl="1">
              <a:lnSpc>
                <a:spcPts val="2431"/>
              </a:lnSpc>
            </a:pPr>
            <a:r>
              <a:rPr lang="zh-TW" altLang="en-US" sz="1737" dirty="0">
                <a:solidFill>
                  <a:srgbClr val="3028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nor Sans"/>
                <a:sym typeface="Tenor Sans"/>
              </a:rPr>
              <a:t>評選結果將於</a:t>
            </a:r>
            <a:r>
              <a:rPr lang="en-US" altLang="zh-TW" sz="1737" dirty="0">
                <a:solidFill>
                  <a:srgbClr val="3028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nor Sans"/>
                <a:sym typeface="Tenor Sans"/>
              </a:rPr>
              <a:t>114.04.14(</a:t>
            </a:r>
            <a:r>
              <a:rPr lang="zh-TW" altLang="en-US" sz="1737" dirty="0">
                <a:solidFill>
                  <a:srgbClr val="3028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nor Sans"/>
                <a:sym typeface="Tenor Sans"/>
              </a:rPr>
              <a:t>一</a:t>
            </a:r>
            <a:r>
              <a:rPr lang="en-US" altLang="zh-TW" sz="1737" dirty="0">
                <a:solidFill>
                  <a:srgbClr val="3028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nor Sans"/>
                <a:sym typeface="Tenor Sans"/>
              </a:rPr>
              <a:t>)</a:t>
            </a:r>
            <a:r>
              <a:rPr lang="zh-TW" altLang="en-US" sz="1737" dirty="0">
                <a:solidFill>
                  <a:srgbClr val="3028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nor Sans"/>
                <a:sym typeface="Tenor Sans"/>
              </a:rPr>
              <a:t>以</a:t>
            </a:r>
            <a:r>
              <a:rPr lang="en-US" altLang="zh-TW" sz="1737" dirty="0">
                <a:solidFill>
                  <a:srgbClr val="3028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nor Sans"/>
                <a:sym typeface="Tenor Sans"/>
              </a:rPr>
              <a:t>email</a:t>
            </a:r>
            <a:r>
              <a:rPr lang="zh-TW" altLang="en-US" sz="1737" dirty="0">
                <a:solidFill>
                  <a:srgbClr val="3028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nor Sans"/>
                <a:sym typeface="Tenor Sans"/>
              </a:rPr>
              <a:t>通知</a:t>
            </a:r>
            <a:endParaRPr lang="en-US" sz="1737" dirty="0">
              <a:solidFill>
                <a:srgbClr val="30282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enor Sans"/>
              <a:sym typeface="Tenor San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401526" y="5139497"/>
            <a:ext cx="5437674" cy="897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75084" lvl="1" indent="-187542">
              <a:lnSpc>
                <a:spcPts val="2431"/>
              </a:lnSpc>
              <a:buFont typeface="Arial"/>
              <a:buChar char="•"/>
            </a:pPr>
            <a:r>
              <a:rPr lang="zh-TW" altLang="en-US" sz="1737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nor Sans"/>
                <a:sym typeface="Tenor Sans"/>
              </a:rPr>
              <a:t>第三階段</a:t>
            </a:r>
            <a:endParaRPr lang="en-US" altLang="zh-TW" sz="1737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enor Sans"/>
              <a:sym typeface="Tenor Sans"/>
            </a:endParaRPr>
          </a:p>
          <a:p>
            <a:pPr marL="187542" lvl="1">
              <a:lnSpc>
                <a:spcPts val="2431"/>
              </a:lnSpc>
            </a:pPr>
            <a:r>
              <a:rPr lang="en-US" altLang="zh-TW" sz="1737" dirty="0">
                <a:solidFill>
                  <a:srgbClr val="3028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nor Sans"/>
                <a:sym typeface="Tenor Sans"/>
              </a:rPr>
              <a:t>114.04.15-114.05.07</a:t>
            </a:r>
            <a:r>
              <a:rPr lang="zh-TW" altLang="en-US" sz="1737" dirty="0">
                <a:solidFill>
                  <a:srgbClr val="3028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nor Sans"/>
                <a:sym typeface="Tenor Sans"/>
              </a:rPr>
              <a:t>期間，由語言</a:t>
            </a:r>
          </a:p>
          <a:p>
            <a:pPr marL="187542" lvl="1">
              <a:lnSpc>
                <a:spcPts val="2431"/>
              </a:lnSpc>
            </a:pPr>
            <a:r>
              <a:rPr lang="zh-TW" altLang="en-US" sz="1737" dirty="0">
                <a:solidFill>
                  <a:srgbClr val="3028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nor Sans"/>
                <a:sym typeface="Tenor Sans"/>
              </a:rPr>
              <a:t>中心指導培訓</a:t>
            </a:r>
            <a:r>
              <a:rPr lang="en-US" altLang="zh-TW" sz="1737" dirty="0">
                <a:solidFill>
                  <a:srgbClr val="3028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nor Sans"/>
                <a:sym typeface="Tenor Sans"/>
              </a:rPr>
              <a:t>(</a:t>
            </a:r>
            <a:r>
              <a:rPr lang="zh-TW" altLang="en-US" sz="1737" dirty="0">
                <a:solidFill>
                  <a:srgbClr val="3028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nor Sans"/>
                <a:sym typeface="Tenor Sans"/>
              </a:rPr>
              <a:t>包含撰寫主持稿、口頭彩排</a:t>
            </a:r>
            <a:r>
              <a:rPr lang="en-US" altLang="zh-TW" sz="1737" dirty="0">
                <a:solidFill>
                  <a:srgbClr val="3028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nor Sans"/>
                <a:sym typeface="Tenor Sans"/>
              </a:rPr>
              <a:t>)</a:t>
            </a:r>
            <a:endParaRPr lang="en-US" sz="1737" dirty="0">
              <a:solidFill>
                <a:srgbClr val="30282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enor Sans"/>
              <a:sym typeface="Tenor Sans"/>
            </a:endParaRPr>
          </a:p>
        </p:txBody>
      </p:sp>
      <p:pic>
        <p:nvPicPr>
          <p:cNvPr id="15" name="圖形 14" descr="水花">
            <a:extLst>
              <a:ext uri="{FF2B5EF4-FFF2-40B4-BE49-F238E27FC236}">
                <a16:creationId xmlns:a16="http://schemas.microsoft.com/office/drawing/2014/main" id="{2FC7DD48-2637-45F8-B72D-F4A4888A1F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7570" y="6165639"/>
            <a:ext cx="370429" cy="370429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BA1134F7-567F-41CF-A775-1D1FAE2CB01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34539" y="5273595"/>
            <a:ext cx="1077258" cy="1077258"/>
          </a:xfrm>
          <a:prstGeom prst="rect">
            <a:avLst/>
          </a:prstGeom>
        </p:spPr>
      </p:pic>
      <p:sp>
        <p:nvSpPr>
          <p:cNvPr id="20" name="Freeform 3">
            <a:extLst>
              <a:ext uri="{FF2B5EF4-FFF2-40B4-BE49-F238E27FC236}">
                <a16:creationId xmlns:a16="http://schemas.microsoft.com/office/drawing/2014/main" id="{F58AA3BD-970C-4A38-A76E-0D3C790275F8}"/>
              </a:ext>
            </a:extLst>
          </p:cNvPr>
          <p:cNvSpPr/>
          <p:nvPr/>
        </p:nvSpPr>
        <p:spPr>
          <a:xfrm>
            <a:off x="10591073" y="4857605"/>
            <a:ext cx="1120724" cy="392996"/>
          </a:xfrm>
          <a:custGeom>
            <a:avLst/>
            <a:gdLst/>
            <a:ahLst/>
            <a:cxnLst/>
            <a:rect l="l" t="t" r="r" b="b"/>
            <a:pathLst>
              <a:path w="1409700" h="149578">
                <a:moveTo>
                  <a:pt x="61158" y="0"/>
                </a:moveTo>
                <a:lnTo>
                  <a:pt x="1348542" y="0"/>
                </a:lnTo>
                <a:cubicBezTo>
                  <a:pt x="1364762" y="0"/>
                  <a:pt x="1380318" y="6443"/>
                  <a:pt x="1391787" y="17913"/>
                </a:cubicBezTo>
                <a:cubicBezTo>
                  <a:pt x="1403257" y="29382"/>
                  <a:pt x="1409700" y="44938"/>
                  <a:pt x="1409700" y="61158"/>
                </a:cubicBezTo>
                <a:lnTo>
                  <a:pt x="1409700" y="88419"/>
                </a:lnTo>
                <a:cubicBezTo>
                  <a:pt x="1409700" y="104640"/>
                  <a:pt x="1403257" y="120195"/>
                  <a:pt x="1391787" y="131665"/>
                </a:cubicBezTo>
                <a:cubicBezTo>
                  <a:pt x="1380318" y="143134"/>
                  <a:pt x="1364762" y="149578"/>
                  <a:pt x="1348542" y="149578"/>
                </a:cubicBezTo>
                <a:lnTo>
                  <a:pt x="61158" y="149578"/>
                </a:lnTo>
                <a:cubicBezTo>
                  <a:pt x="44938" y="149578"/>
                  <a:pt x="29382" y="143134"/>
                  <a:pt x="17913" y="131665"/>
                </a:cubicBezTo>
                <a:cubicBezTo>
                  <a:pt x="6443" y="120195"/>
                  <a:pt x="0" y="104640"/>
                  <a:pt x="0" y="88419"/>
                </a:cubicBezTo>
                <a:lnTo>
                  <a:pt x="0" y="61158"/>
                </a:lnTo>
                <a:cubicBezTo>
                  <a:pt x="0" y="44938"/>
                  <a:pt x="6443" y="29382"/>
                  <a:pt x="17913" y="17913"/>
                </a:cubicBezTo>
                <a:cubicBezTo>
                  <a:pt x="29382" y="6443"/>
                  <a:pt x="44938" y="0"/>
                  <a:pt x="61158" y="0"/>
                </a:cubicBezTo>
                <a:close/>
              </a:path>
            </a:pathLst>
          </a:custGeom>
          <a:solidFill>
            <a:srgbClr val="003762"/>
          </a:solidFill>
        </p:spPr>
        <p:txBody>
          <a:bodyPr/>
          <a:lstStyle/>
          <a:p>
            <a:pPr algn="ctr"/>
            <a:r>
              <a:rPr lang="zh-TW" altLang="en-US" b="1" dirty="0">
                <a:solidFill>
                  <a:srgbClr val="ED7D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報名資訊</a:t>
            </a:r>
            <a:endParaRPr lang="en-TW" b="1" dirty="0">
              <a:solidFill>
                <a:srgbClr val="ED7D3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44907">
            <a:off x="-2129654" y="2669768"/>
            <a:ext cx="7095357" cy="4721638"/>
          </a:xfrm>
          <a:custGeom>
            <a:avLst/>
            <a:gdLst/>
            <a:ahLst/>
            <a:cxnLst/>
            <a:rect l="l" t="t" r="r" b="b"/>
            <a:pathLst>
              <a:path w="10643036" h="7082457">
                <a:moveTo>
                  <a:pt x="0" y="0"/>
                </a:moveTo>
                <a:lnTo>
                  <a:pt x="10643036" y="0"/>
                </a:lnTo>
                <a:lnTo>
                  <a:pt x="10643036" y="7082456"/>
                </a:lnTo>
                <a:lnTo>
                  <a:pt x="0" y="70824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TW"/>
          </a:p>
        </p:txBody>
      </p:sp>
      <p:sp>
        <p:nvSpPr>
          <p:cNvPr id="3" name="Freeform 3"/>
          <p:cNvSpPr/>
          <p:nvPr/>
        </p:nvSpPr>
        <p:spPr>
          <a:xfrm rot="2901968">
            <a:off x="-572897" y="3322208"/>
            <a:ext cx="4390193" cy="4670417"/>
          </a:xfrm>
          <a:custGeom>
            <a:avLst/>
            <a:gdLst/>
            <a:ahLst/>
            <a:cxnLst/>
            <a:rect l="l" t="t" r="r" b="b"/>
            <a:pathLst>
              <a:path w="6585289" h="7005626">
                <a:moveTo>
                  <a:pt x="0" y="0"/>
                </a:moveTo>
                <a:lnTo>
                  <a:pt x="6585289" y="0"/>
                </a:lnTo>
                <a:lnTo>
                  <a:pt x="6585289" y="7005627"/>
                </a:lnTo>
                <a:lnTo>
                  <a:pt x="0" y="70056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TW"/>
          </a:p>
        </p:txBody>
      </p:sp>
      <p:sp>
        <p:nvSpPr>
          <p:cNvPr id="4" name="Freeform 4"/>
          <p:cNvSpPr/>
          <p:nvPr/>
        </p:nvSpPr>
        <p:spPr>
          <a:xfrm rot="-3903944">
            <a:off x="7425988" y="-6597238"/>
            <a:ext cx="6426113" cy="12314849"/>
          </a:xfrm>
          <a:custGeom>
            <a:avLst/>
            <a:gdLst/>
            <a:ahLst/>
            <a:cxnLst/>
            <a:rect l="l" t="t" r="r" b="b"/>
            <a:pathLst>
              <a:path w="9639169" h="18472274">
                <a:moveTo>
                  <a:pt x="0" y="0"/>
                </a:moveTo>
                <a:lnTo>
                  <a:pt x="9639169" y="0"/>
                </a:lnTo>
                <a:lnTo>
                  <a:pt x="9639169" y="18472274"/>
                </a:lnTo>
                <a:lnTo>
                  <a:pt x="0" y="184722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TW"/>
          </a:p>
        </p:txBody>
      </p:sp>
      <p:sp>
        <p:nvSpPr>
          <p:cNvPr id="5" name="TextBox 5"/>
          <p:cNvSpPr txBox="1"/>
          <p:nvPr/>
        </p:nvSpPr>
        <p:spPr>
          <a:xfrm>
            <a:off x="2984666" y="2172332"/>
            <a:ext cx="6096000" cy="20765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34"/>
              </a:lnSpc>
            </a:pPr>
            <a:r>
              <a:rPr lang="zh-TW" altLang="en-US" sz="6500" b="1" dirty="0">
                <a:solidFill>
                  <a:srgbClr val="FF7C80"/>
                </a:solidFill>
                <a:latin typeface="圓體"/>
                <a:ea typeface="圓體"/>
                <a:cs typeface="圓體"/>
                <a:sym typeface="圓體"/>
              </a:rPr>
              <a:t>英文簡報技巧之</a:t>
            </a:r>
          </a:p>
          <a:p>
            <a:pPr algn="ctr">
              <a:lnSpc>
                <a:spcPts val="8334"/>
              </a:lnSpc>
            </a:pPr>
            <a:r>
              <a:rPr lang="zh-TW" altLang="en-US" sz="6500" b="1" dirty="0">
                <a:solidFill>
                  <a:srgbClr val="FF7C80"/>
                </a:solidFill>
                <a:latin typeface="圓體"/>
                <a:ea typeface="圓體"/>
                <a:cs typeface="圓體"/>
                <a:sym typeface="圓體"/>
              </a:rPr>
              <a:t>全方位攻略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556090" y="4514517"/>
            <a:ext cx="4827245" cy="8091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66"/>
              </a:lnSpc>
            </a:pPr>
            <a:r>
              <a:rPr lang="en-US" altLang="zh-TW" sz="2333" b="1" dirty="0">
                <a:solidFill>
                  <a:srgbClr val="48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"/>
                <a:sym typeface="Arial Unicode"/>
              </a:rPr>
              <a:t>114.04.02 (</a:t>
            </a:r>
            <a:r>
              <a:rPr lang="zh-TW" altLang="en-US" sz="2333" b="1" dirty="0">
                <a:solidFill>
                  <a:srgbClr val="48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"/>
                <a:sym typeface="Arial Unicode"/>
              </a:rPr>
              <a:t>三</a:t>
            </a:r>
            <a:r>
              <a:rPr lang="en-US" altLang="zh-TW" sz="2333" b="1" dirty="0">
                <a:solidFill>
                  <a:srgbClr val="48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"/>
                <a:sym typeface="Arial Unicode"/>
              </a:rPr>
              <a:t>) 12:00-13:00</a:t>
            </a:r>
          </a:p>
          <a:p>
            <a:pPr algn="ctr">
              <a:lnSpc>
                <a:spcPts val="3266"/>
              </a:lnSpc>
            </a:pPr>
            <a:r>
              <a:rPr lang="zh-TW" altLang="en-US" sz="2333" b="1" dirty="0">
                <a:solidFill>
                  <a:srgbClr val="48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"/>
                <a:sym typeface="Arial Unicode"/>
              </a:rPr>
              <a:t>信義校區 </a:t>
            </a:r>
            <a:r>
              <a:rPr lang="en-US" altLang="zh-TW" sz="2333" b="1" dirty="0">
                <a:solidFill>
                  <a:srgbClr val="48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"/>
                <a:sym typeface="Arial Unicode"/>
              </a:rPr>
              <a:t>6203</a:t>
            </a:r>
            <a:r>
              <a:rPr lang="zh-TW" altLang="en-US" sz="2333" b="1" dirty="0">
                <a:solidFill>
                  <a:srgbClr val="48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"/>
                <a:sym typeface="Arial Unicode"/>
              </a:rPr>
              <a:t>教室</a:t>
            </a:r>
          </a:p>
        </p:txBody>
      </p:sp>
      <p:sp>
        <p:nvSpPr>
          <p:cNvPr id="7" name="Freeform 7"/>
          <p:cNvSpPr/>
          <p:nvPr/>
        </p:nvSpPr>
        <p:spPr>
          <a:xfrm>
            <a:off x="9681715" y="375050"/>
            <a:ext cx="3647169" cy="3925525"/>
          </a:xfrm>
          <a:custGeom>
            <a:avLst/>
            <a:gdLst/>
            <a:ahLst/>
            <a:cxnLst/>
            <a:rect l="l" t="t" r="r" b="b"/>
            <a:pathLst>
              <a:path w="5470754" h="5888288">
                <a:moveTo>
                  <a:pt x="0" y="0"/>
                </a:moveTo>
                <a:lnTo>
                  <a:pt x="5470754" y="0"/>
                </a:lnTo>
                <a:lnTo>
                  <a:pt x="5470754" y="5888287"/>
                </a:lnTo>
                <a:lnTo>
                  <a:pt x="0" y="58882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TW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51FEC40-C0EC-4958-8161-3DDE651F2F9A}"/>
              </a:ext>
            </a:extLst>
          </p:cNvPr>
          <p:cNvSpPr/>
          <p:nvPr/>
        </p:nvSpPr>
        <p:spPr>
          <a:xfrm>
            <a:off x="176463" y="188418"/>
            <a:ext cx="6096000" cy="11758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500" b="1" u="sng" dirty="0">
                <a:solidFill>
                  <a:srgbClr val="48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特黑體"/>
                <a:sym typeface="王漢宗特黑體"/>
              </a:rPr>
              <a:t>113-2 </a:t>
            </a:r>
            <a:r>
              <a:rPr lang="zh-TW" altLang="en-US" sz="2500" b="1" u="sng" dirty="0">
                <a:solidFill>
                  <a:srgbClr val="48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特黑體"/>
                <a:sym typeface="王漢宗特黑體"/>
              </a:rPr>
              <a:t>語言中心</a:t>
            </a:r>
          </a:p>
          <a:p>
            <a:pPr>
              <a:lnSpc>
                <a:spcPct val="150000"/>
              </a:lnSpc>
            </a:pPr>
            <a:r>
              <a:rPr lang="zh-TW" altLang="en-US" sz="2500" b="1" u="sng" dirty="0">
                <a:solidFill>
                  <a:srgbClr val="48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特黑體"/>
                <a:sym typeface="王漢宗特黑體"/>
              </a:rPr>
              <a:t>英文簡報技巧系列講座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8B579158-4AB9-4902-9016-B520F7FCEB3D}"/>
              </a:ext>
            </a:extLst>
          </p:cNvPr>
          <p:cNvSpPr txBox="1"/>
          <p:nvPr/>
        </p:nvSpPr>
        <p:spPr>
          <a:xfrm>
            <a:off x="68903" y="4763852"/>
            <a:ext cx="3303291" cy="1686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>
                <a:solidFill>
                  <a:srgbClr val="48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主講人</a:t>
            </a:r>
            <a:r>
              <a:rPr lang="en-US" altLang="zh-TW" sz="2400" b="1" dirty="0">
                <a:solidFill>
                  <a:srgbClr val="48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b="1" dirty="0">
                <a:solidFill>
                  <a:srgbClr val="48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400" b="1" dirty="0">
              <a:solidFill>
                <a:srgbClr val="48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b="1" dirty="0">
                <a:solidFill>
                  <a:srgbClr val="48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臺北醫學大學語言中心</a:t>
            </a:r>
          </a:p>
          <a:p>
            <a:pPr>
              <a:lnSpc>
                <a:spcPct val="150000"/>
              </a:lnSpc>
            </a:pP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蘇琬婷</a:t>
            </a:r>
            <a:r>
              <a:rPr lang="zh-TW" altLang="en-US" sz="2400" b="1" dirty="0">
                <a:solidFill>
                  <a:srgbClr val="48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兼任助理教授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20478BB-88B5-4383-8697-6AA18562CF2D}"/>
              </a:ext>
            </a:extLst>
          </p:cNvPr>
          <p:cNvSpPr txBox="1"/>
          <p:nvPr/>
        </p:nvSpPr>
        <p:spPr>
          <a:xfrm>
            <a:off x="8760311" y="6394405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本場次開放線上場次報名</a:t>
            </a: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AA70A387-8D31-4023-BC79-4161F03C9F19}"/>
              </a:ext>
            </a:extLst>
          </p:cNvPr>
          <p:cNvSpPr/>
          <p:nvPr/>
        </p:nvSpPr>
        <p:spPr>
          <a:xfrm>
            <a:off x="8588278" y="5903969"/>
            <a:ext cx="1511300" cy="394353"/>
          </a:xfrm>
          <a:prstGeom prst="roundRect">
            <a:avLst/>
          </a:prstGeom>
          <a:solidFill>
            <a:srgbClr val="A2B4BD"/>
          </a:solidFill>
          <a:ln>
            <a:solidFill>
              <a:srgbClr val="A2B4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F7F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活動公告</a:t>
            </a: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45A8283B-3C18-497F-A40B-B73AF9DAA05D}"/>
              </a:ext>
            </a:extLst>
          </p:cNvPr>
          <p:cNvSpPr/>
          <p:nvPr/>
        </p:nvSpPr>
        <p:spPr>
          <a:xfrm>
            <a:off x="10327660" y="5903969"/>
            <a:ext cx="1511300" cy="394353"/>
          </a:xfrm>
          <a:prstGeom prst="roundRect">
            <a:avLst/>
          </a:prstGeom>
          <a:solidFill>
            <a:srgbClr val="A2B4BD"/>
          </a:solidFill>
          <a:ln>
            <a:solidFill>
              <a:srgbClr val="A2B4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F7F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掃描報名</a:t>
            </a: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713E7D5F-977C-4ACA-865D-40A25B71DF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381" y="4459264"/>
            <a:ext cx="1418412" cy="1418412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0D755886-8D7F-4178-B608-28501E5879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585" y="4454428"/>
            <a:ext cx="1418412" cy="14184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720606" y="5480076"/>
            <a:ext cx="8871113" cy="5982844"/>
          </a:xfrm>
          <a:custGeom>
            <a:avLst/>
            <a:gdLst/>
            <a:ahLst/>
            <a:cxnLst/>
            <a:rect l="l" t="t" r="r" b="b"/>
            <a:pathLst>
              <a:path w="2365630" h="1595425">
                <a:moveTo>
                  <a:pt x="0" y="0"/>
                </a:moveTo>
                <a:lnTo>
                  <a:pt x="2365630" y="0"/>
                </a:lnTo>
                <a:lnTo>
                  <a:pt x="2365630" y="1595425"/>
                </a:lnTo>
                <a:lnTo>
                  <a:pt x="0" y="15954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81" r="-581"/>
            </a:stretch>
          </a:blipFill>
        </p:spPr>
        <p:txBody>
          <a:bodyPr/>
          <a:lstStyle/>
          <a:p>
            <a:endParaRPr lang="en-TW"/>
          </a:p>
        </p:txBody>
      </p:sp>
      <p:grpSp>
        <p:nvGrpSpPr>
          <p:cNvPr id="4" name="Group 4"/>
          <p:cNvGrpSpPr/>
          <p:nvPr/>
        </p:nvGrpSpPr>
        <p:grpSpPr>
          <a:xfrm>
            <a:off x="1229722" y="2666445"/>
            <a:ext cx="9732555" cy="2211857"/>
            <a:chOff x="0" y="-23027"/>
            <a:chExt cx="3460464" cy="786438"/>
          </a:xfrm>
        </p:grpSpPr>
        <p:sp>
          <p:nvSpPr>
            <p:cNvPr id="5" name="TextBox 5"/>
            <p:cNvSpPr txBox="1"/>
            <p:nvPr/>
          </p:nvSpPr>
          <p:spPr>
            <a:xfrm>
              <a:off x="0" y="-23027"/>
              <a:ext cx="3460464" cy="2644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753"/>
                </a:lnSpc>
              </a:pPr>
              <a:r>
                <a:rPr lang="zh-TW" altLang="en-US" sz="5048" b="1" spc="454" dirty="0">
                  <a:solidFill>
                    <a:srgbClr val="154971"/>
                  </a:solidFill>
                  <a:latin typeface="王漢宗特黑體"/>
                  <a:ea typeface="王漢宗特黑體"/>
                  <a:cs typeface="王漢宗特黑體"/>
                  <a:sym typeface="王漢宗特黑體"/>
                </a:rPr>
                <a:t>提昇你的英文簡報實力</a:t>
              </a:r>
              <a:endParaRPr lang="en-US" sz="5048" b="1" spc="454" dirty="0">
                <a:solidFill>
                  <a:srgbClr val="154971"/>
                </a:solidFill>
                <a:latin typeface="王漢宗特黑體"/>
                <a:ea typeface="王漢宗特黑體"/>
                <a:cs typeface="王漢宗特黑體"/>
                <a:sym typeface="王漢宗特黑體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59248" y="359472"/>
              <a:ext cx="2941968" cy="4039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0"/>
                </a:lnSpc>
              </a:pPr>
              <a:r>
                <a:rPr lang="en-US" altLang="zh-TW" sz="2000" b="1" spc="308" dirty="0">
                  <a:solidFill>
                    <a:srgbClr val="15497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Noto Sans T Chinese"/>
                  <a:sym typeface="Noto Sans T Chinese"/>
                </a:rPr>
                <a:t>114.04.09(</a:t>
              </a:r>
              <a:r>
                <a:rPr lang="zh-TW" altLang="en-US" sz="2000" b="1" spc="308" dirty="0">
                  <a:solidFill>
                    <a:srgbClr val="15497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Noto Sans T Chinese"/>
                  <a:sym typeface="Noto Sans T Chinese"/>
                </a:rPr>
                <a:t>三</a:t>
              </a:r>
              <a:r>
                <a:rPr lang="en-US" altLang="zh-TW" sz="2000" b="1" spc="308" dirty="0">
                  <a:solidFill>
                    <a:srgbClr val="15497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Noto Sans T Chinese"/>
                  <a:sym typeface="Noto Sans T Chinese"/>
                </a:rPr>
                <a:t>)12:00-13:00</a:t>
              </a:r>
            </a:p>
            <a:p>
              <a:pPr algn="ctr">
                <a:lnSpc>
                  <a:spcPts val="4800"/>
                </a:lnSpc>
              </a:pPr>
              <a:r>
                <a:rPr lang="zh-TW" altLang="en-US" sz="2000" b="1" spc="308" dirty="0">
                  <a:solidFill>
                    <a:srgbClr val="15497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Noto Sans T Chinese"/>
                  <a:sym typeface="Noto Sans T Chinese"/>
                </a:rPr>
                <a:t>信義校區 </a:t>
              </a:r>
              <a:r>
                <a:rPr lang="en-US" altLang="zh-TW" sz="2000" b="1" spc="308" dirty="0">
                  <a:solidFill>
                    <a:srgbClr val="15497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Noto Sans T Chinese"/>
                  <a:sym typeface="Noto Sans T Chinese"/>
                </a:rPr>
                <a:t>6203</a:t>
              </a:r>
              <a:r>
                <a:rPr lang="zh-TW" altLang="en-US" sz="2000" b="1" spc="308" dirty="0">
                  <a:solidFill>
                    <a:srgbClr val="15497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Noto Sans T Chinese"/>
                  <a:sym typeface="Noto Sans T Chinese"/>
                </a:rPr>
                <a:t>教室</a:t>
              </a:r>
              <a:endParaRPr lang="en-US" sz="2000" b="1" spc="308" dirty="0">
                <a:solidFill>
                  <a:srgbClr val="15497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T Chinese"/>
                <a:sym typeface="Noto Sans T Chinese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-677711" y="-3825455"/>
            <a:ext cx="8871113" cy="5982844"/>
          </a:xfrm>
          <a:custGeom>
            <a:avLst/>
            <a:gdLst/>
            <a:ahLst/>
            <a:cxnLst/>
            <a:rect l="l" t="t" r="r" b="b"/>
            <a:pathLst>
              <a:path w="2365630" h="1595425">
                <a:moveTo>
                  <a:pt x="0" y="0"/>
                </a:moveTo>
                <a:lnTo>
                  <a:pt x="2365630" y="0"/>
                </a:lnTo>
                <a:lnTo>
                  <a:pt x="2365630" y="1595425"/>
                </a:lnTo>
                <a:lnTo>
                  <a:pt x="0" y="15954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81" r="-581"/>
            </a:stretch>
          </a:blipFill>
        </p:spPr>
        <p:txBody>
          <a:bodyPr/>
          <a:lstStyle/>
          <a:p>
            <a:endParaRPr lang="en-TW"/>
          </a:p>
        </p:txBody>
      </p:sp>
      <p:sp>
        <p:nvSpPr>
          <p:cNvPr id="8" name="Freeform 8"/>
          <p:cNvSpPr/>
          <p:nvPr/>
        </p:nvSpPr>
        <p:spPr>
          <a:xfrm rot="-4693317">
            <a:off x="8897655" y="-2027070"/>
            <a:ext cx="3176415" cy="3529350"/>
          </a:xfrm>
          <a:custGeom>
            <a:avLst/>
            <a:gdLst/>
            <a:ahLst/>
            <a:cxnLst/>
            <a:rect l="l" t="t" r="r" b="b"/>
            <a:pathLst>
              <a:path w="847044" h="941160">
                <a:moveTo>
                  <a:pt x="0" y="0"/>
                </a:moveTo>
                <a:lnTo>
                  <a:pt x="847044" y="0"/>
                </a:lnTo>
                <a:lnTo>
                  <a:pt x="847044" y="941160"/>
                </a:lnTo>
                <a:lnTo>
                  <a:pt x="0" y="9411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400" b="-400"/>
            </a:stretch>
          </a:blipFill>
        </p:spPr>
        <p:txBody>
          <a:bodyPr/>
          <a:lstStyle/>
          <a:p>
            <a:endParaRPr lang="en-TW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50730AE-038B-42E6-ADD5-D89ABAC46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152" y="2865983"/>
            <a:ext cx="4308847" cy="387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329AEA0B-65A1-412C-8274-10161533216A}"/>
              </a:ext>
            </a:extLst>
          </p:cNvPr>
          <p:cNvSpPr txBox="1"/>
          <p:nvPr/>
        </p:nvSpPr>
        <p:spPr>
          <a:xfrm>
            <a:off x="9064012" y="1506934"/>
            <a:ext cx="2843699" cy="1420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TW" altLang="en-US" sz="2000" b="1" dirty="0">
                <a:solidFill>
                  <a:srgbClr val="48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主講人</a:t>
            </a:r>
            <a:r>
              <a:rPr lang="en-US" altLang="zh-TW" sz="2000" b="1" dirty="0">
                <a:solidFill>
                  <a:srgbClr val="48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algn="r">
              <a:lnSpc>
                <a:spcPct val="150000"/>
              </a:lnSpc>
            </a:pPr>
            <a:r>
              <a:rPr lang="zh-TW" altLang="en-US" sz="2000" b="1" dirty="0">
                <a:solidFill>
                  <a:srgbClr val="48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輔仁大學英國語文學系</a:t>
            </a:r>
          </a:p>
          <a:p>
            <a:pPr algn="r">
              <a:lnSpc>
                <a:spcPct val="150000"/>
              </a:lnSpc>
            </a:pPr>
            <a:r>
              <a:rPr lang="zh-TW" altLang="en-US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齊斌</a:t>
            </a:r>
            <a:r>
              <a:rPr lang="en-US" altLang="zh-TW" sz="2000" b="1" dirty="0">
                <a:solidFill>
                  <a:srgbClr val="48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2000" b="1" dirty="0">
                <a:solidFill>
                  <a:srgbClr val="48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講師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E50DA4D-0206-4BF4-A6F8-4AEF1B24D1F6}"/>
              </a:ext>
            </a:extLst>
          </p:cNvPr>
          <p:cNvSpPr/>
          <p:nvPr/>
        </p:nvSpPr>
        <p:spPr>
          <a:xfrm>
            <a:off x="129744" y="118801"/>
            <a:ext cx="6096000" cy="11758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5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特黑體"/>
                <a:sym typeface="王漢宗特黑體"/>
              </a:rPr>
              <a:t>113-2 </a:t>
            </a:r>
            <a:r>
              <a:rPr lang="zh-TW" altLang="en-US" sz="25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特黑體"/>
                <a:sym typeface="王漢宗特黑體"/>
              </a:rPr>
              <a:t>語言中心</a:t>
            </a:r>
          </a:p>
          <a:p>
            <a:pPr>
              <a:lnSpc>
                <a:spcPct val="150000"/>
              </a:lnSpc>
            </a:pPr>
            <a:r>
              <a:rPr lang="zh-TW" altLang="en-US" sz="25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特黑體"/>
                <a:sym typeface="王漢宗特黑體"/>
              </a:rPr>
              <a:t>英文簡報技巧系列講座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766C7F9C-0595-4250-AA1C-2FA12F585311}"/>
              </a:ext>
            </a:extLst>
          </p:cNvPr>
          <p:cNvSpPr txBox="1"/>
          <p:nvPr/>
        </p:nvSpPr>
        <p:spPr>
          <a:xfrm>
            <a:off x="314935" y="6339089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solidFill>
                  <a:srgbClr val="107D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本場次開放線上場次報名</a:t>
            </a:r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4FF7787A-BC76-4EBC-ACCD-B05C7CDB6483}"/>
              </a:ext>
            </a:extLst>
          </p:cNvPr>
          <p:cNvSpPr/>
          <p:nvPr/>
        </p:nvSpPr>
        <p:spPr>
          <a:xfrm>
            <a:off x="140902" y="5868807"/>
            <a:ext cx="1511300" cy="394353"/>
          </a:xfrm>
          <a:prstGeom prst="roundRect">
            <a:avLst/>
          </a:prstGeom>
          <a:solidFill>
            <a:srgbClr val="480000"/>
          </a:solidFill>
          <a:ln>
            <a:solidFill>
              <a:srgbClr val="4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F7F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活動公告</a:t>
            </a: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ED07E0EE-8732-416B-AEDE-2B7ED995DB9E}"/>
              </a:ext>
            </a:extLst>
          </p:cNvPr>
          <p:cNvSpPr/>
          <p:nvPr/>
        </p:nvSpPr>
        <p:spPr>
          <a:xfrm>
            <a:off x="1880284" y="5868807"/>
            <a:ext cx="1511300" cy="394353"/>
          </a:xfrm>
          <a:prstGeom prst="roundRect">
            <a:avLst/>
          </a:prstGeom>
          <a:solidFill>
            <a:srgbClr val="480000"/>
          </a:solidFill>
          <a:ln>
            <a:solidFill>
              <a:srgbClr val="4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F7F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掃描報名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D4DCF668-7AA9-4D84-AEAF-C848167F02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89" y="4589282"/>
            <a:ext cx="1279525" cy="1279525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2A67AC26-0DA2-4F45-B1E5-8BC8EC8890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868" y="4589281"/>
            <a:ext cx="1279525" cy="12795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橢圓 4">
            <a:extLst>
              <a:ext uri="{FF2B5EF4-FFF2-40B4-BE49-F238E27FC236}">
                <a16:creationId xmlns:a16="http://schemas.microsoft.com/office/drawing/2014/main" id="{BB460384-3F94-4207-A8F3-7B913B56F551}"/>
              </a:ext>
            </a:extLst>
          </p:cNvPr>
          <p:cNvSpPr/>
          <p:nvPr/>
        </p:nvSpPr>
        <p:spPr>
          <a:xfrm rot="1256181">
            <a:off x="7956297" y="-286471"/>
            <a:ext cx="5765507" cy="959364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A278257F-7531-4244-A049-7A8AC9F78D0A}"/>
              </a:ext>
            </a:extLst>
          </p:cNvPr>
          <p:cNvSpPr txBox="1"/>
          <p:nvPr/>
        </p:nvSpPr>
        <p:spPr>
          <a:xfrm>
            <a:off x="8077721" y="4581074"/>
            <a:ext cx="3380900" cy="1686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TW" altLang="en-US" sz="2400" b="1" dirty="0">
                <a:solidFill>
                  <a:srgbClr val="48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主講人</a:t>
            </a:r>
            <a:r>
              <a:rPr lang="en-US" altLang="zh-TW" sz="2400" b="1" dirty="0">
                <a:solidFill>
                  <a:srgbClr val="48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algn="r">
              <a:lnSpc>
                <a:spcPct val="150000"/>
              </a:lnSpc>
            </a:pPr>
            <a:r>
              <a:rPr lang="zh-TW" altLang="en-US" sz="2400" b="1" dirty="0">
                <a:solidFill>
                  <a:srgbClr val="48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臺北大學應用外語學系</a:t>
            </a:r>
          </a:p>
          <a:p>
            <a:pPr algn="r">
              <a:lnSpc>
                <a:spcPct val="150000"/>
              </a:lnSpc>
            </a:pP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陳彥豪</a:t>
            </a:r>
            <a:r>
              <a:rPr lang="zh-TW" altLang="en-US" sz="2400" b="1" dirty="0">
                <a:solidFill>
                  <a:srgbClr val="48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教授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2F4E77F-532C-4A41-864C-EFA4745AF580}"/>
              </a:ext>
            </a:extLst>
          </p:cNvPr>
          <p:cNvSpPr/>
          <p:nvPr/>
        </p:nvSpPr>
        <p:spPr>
          <a:xfrm>
            <a:off x="570790" y="2297852"/>
            <a:ext cx="71851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b="1" dirty="0">
                <a:solidFill>
                  <a:srgbClr val="C935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如何讓自己成為一位強而有力的英語簡報高手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A28AA35-ABC7-42AD-969B-ED8EE7E81D8E}"/>
              </a:ext>
            </a:extLst>
          </p:cNvPr>
          <p:cNvSpPr/>
          <p:nvPr/>
        </p:nvSpPr>
        <p:spPr>
          <a:xfrm>
            <a:off x="2922906" y="4625077"/>
            <a:ext cx="4243138" cy="1132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b="1" dirty="0">
                <a:solidFill>
                  <a:srgbClr val="48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114.04.18</a:t>
            </a:r>
            <a:r>
              <a:rPr lang="zh-TW" altLang="en-US" sz="2400" b="1" dirty="0">
                <a:solidFill>
                  <a:srgbClr val="48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>
                <a:solidFill>
                  <a:srgbClr val="48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solidFill>
                  <a:srgbClr val="48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2400" b="1" dirty="0">
                <a:solidFill>
                  <a:srgbClr val="48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solidFill>
                  <a:srgbClr val="48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>
                <a:solidFill>
                  <a:srgbClr val="48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12:00-13:00</a:t>
            </a:r>
          </a:p>
          <a:p>
            <a:pPr>
              <a:lnSpc>
                <a:spcPct val="150000"/>
              </a:lnSpc>
            </a:pPr>
            <a:r>
              <a:rPr lang="zh-TW" altLang="en-US" sz="2400" b="1" dirty="0">
                <a:solidFill>
                  <a:srgbClr val="48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信義校區 </a:t>
            </a:r>
            <a:r>
              <a:rPr lang="en-US" altLang="zh-TW" sz="2400" b="1" dirty="0">
                <a:solidFill>
                  <a:srgbClr val="48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6203</a:t>
            </a:r>
            <a:r>
              <a:rPr lang="zh-TW" altLang="en-US" sz="2400" b="1" dirty="0">
                <a:solidFill>
                  <a:srgbClr val="48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教室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6E7A609-BC97-45CD-A40D-4BB709349BAD}"/>
              </a:ext>
            </a:extLst>
          </p:cNvPr>
          <p:cNvSpPr/>
          <p:nvPr/>
        </p:nvSpPr>
        <p:spPr>
          <a:xfrm>
            <a:off x="176463" y="188418"/>
            <a:ext cx="6096000" cy="11758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500" b="1" u="sng" dirty="0">
                <a:solidFill>
                  <a:srgbClr val="48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特黑體"/>
                <a:sym typeface="王漢宗特黑體"/>
              </a:rPr>
              <a:t>113-2 </a:t>
            </a:r>
            <a:r>
              <a:rPr lang="zh-TW" altLang="en-US" sz="2500" b="1" u="sng" dirty="0">
                <a:solidFill>
                  <a:srgbClr val="48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特黑體"/>
                <a:sym typeface="王漢宗特黑體"/>
              </a:rPr>
              <a:t>語言中心</a:t>
            </a:r>
          </a:p>
          <a:p>
            <a:pPr>
              <a:lnSpc>
                <a:spcPct val="150000"/>
              </a:lnSpc>
            </a:pPr>
            <a:r>
              <a:rPr lang="zh-TW" altLang="en-US" sz="2500" b="1" u="sng" dirty="0">
                <a:solidFill>
                  <a:srgbClr val="48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特黑體"/>
                <a:sym typeface="王漢宗特黑體"/>
              </a:rPr>
              <a:t>英文簡報技巧系列講座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B58D494-9E34-4787-85B3-D12840EDA02D}"/>
              </a:ext>
            </a:extLst>
          </p:cNvPr>
          <p:cNvSpPr txBox="1"/>
          <p:nvPr/>
        </p:nvSpPr>
        <p:spPr>
          <a:xfrm>
            <a:off x="218512" y="6330467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6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本場次開放線上場次報名</a:t>
            </a: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1487A68A-80CC-4E45-A1D8-60C64F0A81CE}"/>
              </a:ext>
            </a:extLst>
          </p:cNvPr>
          <p:cNvSpPr/>
          <p:nvPr/>
        </p:nvSpPr>
        <p:spPr>
          <a:xfrm>
            <a:off x="732084" y="5860219"/>
            <a:ext cx="1279145" cy="394353"/>
          </a:xfrm>
          <a:prstGeom prst="roundRect">
            <a:avLst/>
          </a:prstGeom>
          <a:solidFill>
            <a:srgbClr val="480000"/>
          </a:solidFill>
          <a:ln>
            <a:solidFill>
              <a:srgbClr val="F7F8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EBE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活動公告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0FDBF73-E8C4-40B5-A880-0AA9AC916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85" y="4581074"/>
            <a:ext cx="1279145" cy="127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06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D4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573041">
            <a:off x="-225528" y="-353123"/>
            <a:ext cx="6842507" cy="4466291"/>
          </a:xfrm>
          <a:custGeom>
            <a:avLst/>
            <a:gdLst/>
            <a:ahLst/>
            <a:cxnLst/>
            <a:rect l="l" t="t" r="r" b="b"/>
            <a:pathLst>
              <a:path w="10263760" h="6699436">
                <a:moveTo>
                  <a:pt x="0" y="0"/>
                </a:moveTo>
                <a:lnTo>
                  <a:pt x="10263759" y="0"/>
                </a:lnTo>
                <a:lnTo>
                  <a:pt x="10263759" y="6699436"/>
                </a:lnTo>
                <a:lnTo>
                  <a:pt x="0" y="66994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TW"/>
          </a:p>
        </p:txBody>
      </p:sp>
      <p:sp>
        <p:nvSpPr>
          <p:cNvPr id="3" name="Freeform 3"/>
          <p:cNvSpPr/>
          <p:nvPr/>
        </p:nvSpPr>
        <p:spPr>
          <a:xfrm>
            <a:off x="5544766" y="2817018"/>
            <a:ext cx="6795304" cy="4136125"/>
          </a:xfrm>
          <a:custGeom>
            <a:avLst/>
            <a:gdLst/>
            <a:ahLst/>
            <a:cxnLst/>
            <a:rect l="l" t="t" r="r" b="b"/>
            <a:pathLst>
              <a:path w="9505023" h="6204187">
                <a:moveTo>
                  <a:pt x="0" y="0"/>
                </a:moveTo>
                <a:lnTo>
                  <a:pt x="9505023" y="0"/>
                </a:lnTo>
                <a:lnTo>
                  <a:pt x="9505023" y="6204187"/>
                </a:lnTo>
                <a:lnTo>
                  <a:pt x="0" y="62041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TW"/>
          </a:p>
        </p:txBody>
      </p:sp>
      <p:grpSp>
        <p:nvGrpSpPr>
          <p:cNvPr id="4" name="Group 4"/>
          <p:cNvGrpSpPr/>
          <p:nvPr/>
        </p:nvGrpSpPr>
        <p:grpSpPr>
          <a:xfrm>
            <a:off x="2139988" y="1996910"/>
            <a:ext cx="7912026" cy="3431588"/>
            <a:chOff x="0" y="-5316"/>
            <a:chExt cx="15824052" cy="6863175"/>
          </a:xfrm>
        </p:grpSpPr>
        <p:sp>
          <p:nvSpPr>
            <p:cNvPr id="5" name="TextBox 5"/>
            <p:cNvSpPr txBox="1"/>
            <p:nvPr/>
          </p:nvSpPr>
          <p:spPr>
            <a:xfrm>
              <a:off x="0" y="-5316"/>
              <a:ext cx="15824052" cy="48342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580"/>
                </a:lnSpc>
              </a:pPr>
              <a:r>
                <a:rPr lang="zh-TW" altLang="en-US" sz="7984" b="1" dirty="0">
                  <a:solidFill>
                    <a:srgbClr val="FFFAF5"/>
                  </a:solidFill>
                  <a:latin typeface="思源宋体 Bold"/>
                  <a:ea typeface="思源宋体 Bold"/>
                  <a:cs typeface="思源宋体 Bold"/>
                  <a:sym typeface="思源宋体 Bold"/>
                </a:rPr>
                <a:t>高效英文簡報</a:t>
              </a:r>
              <a:endParaRPr lang="en-US" altLang="zh-TW" sz="7984" b="1" dirty="0">
                <a:solidFill>
                  <a:srgbClr val="FFFAF5"/>
                </a:solidFill>
                <a:latin typeface="思源宋体 Bold"/>
                <a:ea typeface="思源宋体 Bold"/>
                <a:cs typeface="思源宋体 Bold"/>
                <a:sym typeface="思源宋体 Bold"/>
              </a:endParaRPr>
            </a:p>
            <a:p>
              <a:pPr algn="ctr">
                <a:lnSpc>
                  <a:spcPts val="9580"/>
                </a:lnSpc>
              </a:pPr>
              <a:r>
                <a:rPr lang="zh-TW" altLang="en-US" sz="7984" b="1" dirty="0">
                  <a:solidFill>
                    <a:srgbClr val="FFFAF5"/>
                  </a:solidFill>
                  <a:latin typeface="思源宋体 Bold"/>
                  <a:ea typeface="思源宋体 Bold"/>
                  <a:cs typeface="思源宋体 Bold"/>
                  <a:sym typeface="思源宋体 Bold"/>
                </a:rPr>
                <a:t>速成秘訣</a:t>
              </a:r>
              <a:endParaRPr lang="en-US" sz="7984" b="1" dirty="0">
                <a:solidFill>
                  <a:srgbClr val="FFFAF5"/>
                </a:solidFill>
                <a:latin typeface="思源宋体 Bold"/>
                <a:ea typeface="思源宋体 Bold"/>
                <a:cs typeface="思源宋体 Bold"/>
                <a:sym typeface="思源宋体 Bold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5239337"/>
              <a:ext cx="15824052" cy="16185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66"/>
                </a:lnSpc>
              </a:pPr>
              <a:r>
                <a:rPr lang="en-US" altLang="zh-TW" sz="2333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"/>
                  <a:sym typeface="Arial Unicode"/>
                </a:rPr>
                <a:t>114.04.21(</a:t>
              </a:r>
              <a:r>
                <a:rPr lang="zh-TW" altLang="en-US" sz="2333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"/>
                  <a:sym typeface="Arial Unicode"/>
                </a:rPr>
                <a:t>一</a:t>
              </a:r>
              <a:r>
                <a:rPr lang="en-US" altLang="zh-TW" sz="2333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"/>
                  <a:sym typeface="Arial Unicode"/>
                </a:rPr>
                <a:t>) 12:00-13:00</a:t>
              </a:r>
            </a:p>
            <a:p>
              <a:pPr algn="ctr">
                <a:lnSpc>
                  <a:spcPts val="3266"/>
                </a:lnSpc>
              </a:pPr>
              <a:r>
                <a:rPr lang="zh-TW" altLang="en-US" sz="2333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"/>
                  <a:sym typeface="Arial Unicode"/>
                </a:rPr>
                <a:t>信義校區 </a:t>
              </a:r>
              <a:r>
                <a:rPr lang="en-US" altLang="zh-TW" sz="2333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"/>
                  <a:sym typeface="Arial Unicode"/>
                </a:rPr>
                <a:t>6203</a:t>
              </a:r>
              <a:r>
                <a:rPr lang="zh-TW" altLang="en-US" sz="2333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"/>
                  <a:sym typeface="Arial Unicode"/>
                </a:rPr>
                <a:t>教室</a:t>
              </a:r>
              <a:endParaRPr lang="en-US" sz="2333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"/>
                <a:sym typeface="Arial Unicode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 rot="-3142673">
            <a:off x="10182865" y="-1959059"/>
            <a:ext cx="3278909" cy="4486070"/>
          </a:xfrm>
          <a:custGeom>
            <a:avLst/>
            <a:gdLst/>
            <a:ahLst/>
            <a:cxnLst/>
            <a:rect l="l" t="t" r="r" b="b"/>
            <a:pathLst>
              <a:path w="4918364" h="6729105">
                <a:moveTo>
                  <a:pt x="0" y="0"/>
                </a:moveTo>
                <a:lnTo>
                  <a:pt x="4918364" y="0"/>
                </a:lnTo>
                <a:lnTo>
                  <a:pt x="4918364" y="6729105"/>
                </a:lnTo>
                <a:lnTo>
                  <a:pt x="0" y="67291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TW"/>
          </a:p>
        </p:txBody>
      </p:sp>
      <p:sp>
        <p:nvSpPr>
          <p:cNvPr id="8" name="Freeform 8"/>
          <p:cNvSpPr/>
          <p:nvPr/>
        </p:nvSpPr>
        <p:spPr>
          <a:xfrm rot="-6388482">
            <a:off x="-2751803" y="2678641"/>
            <a:ext cx="5799060" cy="3310736"/>
          </a:xfrm>
          <a:custGeom>
            <a:avLst/>
            <a:gdLst/>
            <a:ahLst/>
            <a:cxnLst/>
            <a:rect l="l" t="t" r="r" b="b"/>
            <a:pathLst>
              <a:path w="8698590" h="4966104">
                <a:moveTo>
                  <a:pt x="0" y="0"/>
                </a:moveTo>
                <a:lnTo>
                  <a:pt x="8698590" y="0"/>
                </a:lnTo>
                <a:lnTo>
                  <a:pt x="8698590" y="4966104"/>
                </a:lnTo>
                <a:lnTo>
                  <a:pt x="0" y="49661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TW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E9C4A148-16AD-4593-A3D7-304ABFFD9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75" y="2850183"/>
            <a:ext cx="3566957" cy="400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AECF7E-BE05-417A-B031-2DEFED176F08}"/>
              </a:ext>
            </a:extLst>
          </p:cNvPr>
          <p:cNvSpPr txBox="1"/>
          <p:nvPr/>
        </p:nvSpPr>
        <p:spPr>
          <a:xfrm>
            <a:off x="505836" y="404186"/>
            <a:ext cx="3268304" cy="866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特黑體"/>
                <a:sym typeface="王漢宗特黑體"/>
              </a:rPr>
              <a:t>113-2 </a:t>
            </a:r>
            <a:r>
              <a:rPr lang="zh-TW" altLang="en-US" sz="20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特黑體"/>
                <a:sym typeface="王漢宗特黑體"/>
              </a:rPr>
              <a:t>語言中心</a:t>
            </a:r>
          </a:p>
          <a:p>
            <a:pPr>
              <a:lnSpc>
                <a:spcPct val="150000"/>
              </a:lnSpc>
            </a:pPr>
            <a:r>
              <a:rPr lang="zh-TW" altLang="en-US" sz="20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特黑體"/>
                <a:sym typeface="王漢宗特黑體"/>
              </a:rPr>
              <a:t>英文簡報技巧系列講座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94383A1-45A1-44A2-9228-DA462EE809FC}"/>
              </a:ext>
            </a:extLst>
          </p:cNvPr>
          <p:cNvSpPr/>
          <p:nvPr/>
        </p:nvSpPr>
        <p:spPr>
          <a:xfrm>
            <a:off x="5769205" y="4909872"/>
            <a:ext cx="6096000" cy="1882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50000"/>
              </a:lnSpc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主講人：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>
              <a:lnSpc>
                <a:spcPct val="150000"/>
              </a:lnSpc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107年度英文簡報比賽冠軍</a:t>
            </a:r>
          </a:p>
          <a:p>
            <a:pPr algn="r">
              <a:lnSpc>
                <a:spcPct val="150000"/>
              </a:lnSpc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Mastercard (eLearning Project Manager)</a:t>
            </a:r>
          </a:p>
          <a:p>
            <a:pPr algn="r">
              <a:lnSpc>
                <a:spcPct val="150000"/>
              </a:lnSpc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張赫庭 專案經理/講師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BE622DEF-D3C4-4BCD-9E1B-F2C9CEBFC42C}"/>
              </a:ext>
            </a:extLst>
          </p:cNvPr>
          <p:cNvSpPr txBox="1"/>
          <p:nvPr/>
        </p:nvSpPr>
        <p:spPr>
          <a:xfrm>
            <a:off x="9508916" y="1994827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本場次開放線上場次報名</a:t>
            </a:r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9FC148E8-2254-4BEF-81B5-93AC66BDD5A1}"/>
              </a:ext>
            </a:extLst>
          </p:cNvPr>
          <p:cNvSpPr/>
          <p:nvPr/>
        </p:nvSpPr>
        <p:spPr>
          <a:xfrm>
            <a:off x="10037333" y="1593263"/>
            <a:ext cx="1384300" cy="394353"/>
          </a:xfrm>
          <a:prstGeom prst="roundRect">
            <a:avLst/>
          </a:prstGeom>
          <a:solidFill>
            <a:srgbClr val="107D88"/>
          </a:solidFill>
          <a:ln>
            <a:solidFill>
              <a:srgbClr val="107D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活動公告</a:t>
            </a: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5A752268-03A2-4EA1-933D-D4741988AC8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215" y="605636"/>
            <a:ext cx="984536" cy="9845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1326203" y="-1617891"/>
            <a:ext cx="4075815" cy="2756231"/>
          </a:xfrm>
          <a:custGeom>
            <a:avLst/>
            <a:gdLst/>
            <a:ahLst/>
            <a:cxnLst/>
            <a:rect l="l" t="t" r="r" b="b"/>
            <a:pathLst>
              <a:path w="1086884" h="734995">
                <a:moveTo>
                  <a:pt x="0" y="0"/>
                </a:moveTo>
                <a:lnTo>
                  <a:pt x="1086884" y="0"/>
                </a:lnTo>
                <a:lnTo>
                  <a:pt x="1086884" y="734995"/>
                </a:lnTo>
                <a:lnTo>
                  <a:pt x="0" y="7349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718" r="-718"/>
            </a:stretch>
          </a:blipFill>
        </p:spPr>
        <p:txBody>
          <a:bodyPr/>
          <a:lstStyle/>
          <a:p>
            <a:endParaRPr lang="en-TW"/>
          </a:p>
        </p:txBody>
      </p:sp>
      <p:sp>
        <p:nvSpPr>
          <p:cNvPr id="3" name="Freeform 3"/>
          <p:cNvSpPr/>
          <p:nvPr/>
        </p:nvSpPr>
        <p:spPr>
          <a:xfrm>
            <a:off x="10846461" y="1207056"/>
            <a:ext cx="1564781" cy="1731694"/>
          </a:xfrm>
          <a:custGeom>
            <a:avLst/>
            <a:gdLst/>
            <a:ahLst/>
            <a:cxnLst/>
            <a:rect l="l" t="t" r="r" b="b"/>
            <a:pathLst>
              <a:path w="417275" h="461785">
                <a:moveTo>
                  <a:pt x="0" y="0"/>
                </a:moveTo>
                <a:lnTo>
                  <a:pt x="417275" y="0"/>
                </a:lnTo>
                <a:lnTo>
                  <a:pt x="417275" y="461785"/>
                </a:lnTo>
                <a:lnTo>
                  <a:pt x="0" y="4617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602" b="-602"/>
            </a:stretch>
          </a:blipFill>
        </p:spPr>
        <p:txBody>
          <a:bodyPr/>
          <a:lstStyle/>
          <a:p>
            <a:endParaRPr lang="en-TW"/>
          </a:p>
        </p:txBody>
      </p:sp>
      <p:sp>
        <p:nvSpPr>
          <p:cNvPr id="4" name="Freeform 4"/>
          <p:cNvSpPr/>
          <p:nvPr/>
        </p:nvSpPr>
        <p:spPr>
          <a:xfrm rot="921420">
            <a:off x="6400024" y="69043"/>
            <a:ext cx="2906805" cy="653216"/>
          </a:xfrm>
          <a:custGeom>
            <a:avLst/>
            <a:gdLst/>
            <a:ahLst/>
            <a:cxnLst/>
            <a:rect l="l" t="t" r="r" b="b"/>
            <a:pathLst>
              <a:path w="775148" h="174191">
                <a:moveTo>
                  <a:pt x="0" y="0"/>
                </a:moveTo>
                <a:lnTo>
                  <a:pt x="775148" y="0"/>
                </a:lnTo>
                <a:lnTo>
                  <a:pt x="775148" y="174191"/>
                </a:lnTo>
                <a:lnTo>
                  <a:pt x="0" y="1741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1114" b="-1114"/>
            </a:stretch>
          </a:blipFill>
        </p:spPr>
        <p:txBody>
          <a:bodyPr/>
          <a:lstStyle/>
          <a:p>
            <a:endParaRPr lang="en-TW"/>
          </a:p>
        </p:txBody>
      </p:sp>
      <p:sp>
        <p:nvSpPr>
          <p:cNvPr id="5" name="Freeform 5"/>
          <p:cNvSpPr/>
          <p:nvPr/>
        </p:nvSpPr>
        <p:spPr>
          <a:xfrm rot="941598">
            <a:off x="8664210" y="5502579"/>
            <a:ext cx="3836529" cy="2237220"/>
          </a:xfrm>
          <a:custGeom>
            <a:avLst/>
            <a:gdLst/>
            <a:ahLst/>
            <a:cxnLst/>
            <a:rect l="l" t="t" r="r" b="b"/>
            <a:pathLst>
              <a:path w="844649" h="571380">
                <a:moveTo>
                  <a:pt x="0" y="0"/>
                </a:moveTo>
                <a:lnTo>
                  <a:pt x="844650" y="0"/>
                </a:lnTo>
                <a:lnTo>
                  <a:pt x="844650" y="571380"/>
                </a:lnTo>
                <a:lnTo>
                  <a:pt x="0" y="571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735" r="-735"/>
            </a:stretch>
          </a:blipFill>
        </p:spPr>
        <p:txBody>
          <a:bodyPr/>
          <a:lstStyle/>
          <a:p>
            <a:endParaRPr lang="en-TW"/>
          </a:p>
        </p:txBody>
      </p:sp>
      <p:sp>
        <p:nvSpPr>
          <p:cNvPr id="6" name="Freeform 6"/>
          <p:cNvSpPr/>
          <p:nvPr/>
        </p:nvSpPr>
        <p:spPr>
          <a:xfrm>
            <a:off x="8717245" y="-716726"/>
            <a:ext cx="3993401" cy="2696535"/>
          </a:xfrm>
          <a:custGeom>
            <a:avLst/>
            <a:gdLst/>
            <a:ahLst/>
            <a:cxnLst/>
            <a:rect l="l" t="t" r="r" b="b"/>
            <a:pathLst>
              <a:path w="1064907" h="719076">
                <a:moveTo>
                  <a:pt x="0" y="0"/>
                </a:moveTo>
                <a:lnTo>
                  <a:pt x="1064908" y="0"/>
                </a:lnTo>
                <a:lnTo>
                  <a:pt x="1064908" y="719076"/>
                </a:lnTo>
                <a:lnTo>
                  <a:pt x="0" y="7190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43" r="-643"/>
            </a:stretch>
          </a:blipFill>
        </p:spPr>
        <p:txBody>
          <a:bodyPr/>
          <a:lstStyle/>
          <a:p>
            <a:endParaRPr lang="en-TW"/>
          </a:p>
        </p:txBody>
      </p:sp>
      <p:sp>
        <p:nvSpPr>
          <p:cNvPr id="7" name="Freeform 7"/>
          <p:cNvSpPr/>
          <p:nvPr/>
        </p:nvSpPr>
        <p:spPr>
          <a:xfrm>
            <a:off x="-227764" y="5484317"/>
            <a:ext cx="2200905" cy="2435666"/>
          </a:xfrm>
          <a:custGeom>
            <a:avLst/>
            <a:gdLst/>
            <a:ahLst/>
            <a:cxnLst/>
            <a:rect l="l" t="t" r="r" b="b"/>
            <a:pathLst>
              <a:path w="586908" h="649511">
                <a:moveTo>
                  <a:pt x="0" y="0"/>
                </a:moveTo>
                <a:lnTo>
                  <a:pt x="586907" y="0"/>
                </a:lnTo>
                <a:lnTo>
                  <a:pt x="586907" y="649511"/>
                </a:lnTo>
                <a:lnTo>
                  <a:pt x="0" y="64951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t="-602" b="-602"/>
            </a:stretch>
          </a:blipFill>
        </p:spPr>
        <p:txBody>
          <a:bodyPr/>
          <a:lstStyle/>
          <a:p>
            <a:endParaRPr lang="en-TW"/>
          </a:p>
        </p:txBody>
      </p:sp>
      <p:sp>
        <p:nvSpPr>
          <p:cNvPr id="8" name="Freeform 8"/>
          <p:cNvSpPr/>
          <p:nvPr/>
        </p:nvSpPr>
        <p:spPr>
          <a:xfrm rot="-446805">
            <a:off x="1035549" y="5838619"/>
            <a:ext cx="2968879" cy="667163"/>
          </a:xfrm>
          <a:custGeom>
            <a:avLst/>
            <a:gdLst/>
            <a:ahLst/>
            <a:cxnLst/>
            <a:rect l="l" t="t" r="r" b="b"/>
            <a:pathLst>
              <a:path w="791701" h="177910">
                <a:moveTo>
                  <a:pt x="0" y="0"/>
                </a:moveTo>
                <a:lnTo>
                  <a:pt x="791701" y="0"/>
                </a:lnTo>
                <a:lnTo>
                  <a:pt x="791701" y="177910"/>
                </a:lnTo>
                <a:lnTo>
                  <a:pt x="0" y="1779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1114" b="-1114"/>
            </a:stretch>
          </a:blipFill>
        </p:spPr>
        <p:txBody>
          <a:bodyPr/>
          <a:lstStyle/>
          <a:p>
            <a:endParaRPr lang="en-TW"/>
          </a:p>
        </p:txBody>
      </p:sp>
      <p:sp>
        <p:nvSpPr>
          <p:cNvPr id="9" name="TextBox 9"/>
          <p:cNvSpPr txBox="1"/>
          <p:nvPr/>
        </p:nvSpPr>
        <p:spPr>
          <a:xfrm>
            <a:off x="1410996" y="2521200"/>
            <a:ext cx="9435465" cy="2026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86"/>
              </a:lnSpc>
            </a:pPr>
            <a:r>
              <a:rPr lang="zh-TW" altLang="en-US" sz="6855" b="1" dirty="0">
                <a:solidFill>
                  <a:srgbClr val="C93537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英文簡報比賽的</a:t>
            </a:r>
            <a:endParaRPr lang="en-US" altLang="zh-TW" sz="6855" b="1" dirty="0">
              <a:solidFill>
                <a:srgbClr val="C93537"/>
              </a:solidFill>
              <a:latin typeface="Montserrat Classic Bold"/>
              <a:ea typeface="Montserrat Classic Bold"/>
              <a:cs typeface="Montserrat Classic Bold"/>
              <a:sym typeface="Montserrat Classic Bold"/>
            </a:endParaRPr>
          </a:p>
          <a:p>
            <a:pPr algn="ctr">
              <a:lnSpc>
                <a:spcPts val="7886"/>
              </a:lnSpc>
            </a:pPr>
            <a:r>
              <a:rPr lang="en-US" altLang="zh-TW" sz="6855" b="1" dirty="0">
                <a:solidFill>
                  <a:srgbClr val="C93537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NG</a:t>
            </a:r>
            <a:r>
              <a:rPr lang="zh-TW" altLang="en-US" sz="6855" b="1" dirty="0">
                <a:solidFill>
                  <a:srgbClr val="C93537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場景</a:t>
            </a:r>
            <a:endParaRPr lang="en-US" sz="6855" b="1" dirty="0">
              <a:solidFill>
                <a:srgbClr val="C93537"/>
              </a:solidFill>
              <a:latin typeface="Montserrat Classic Bold"/>
              <a:ea typeface="Montserrat Classic Bold"/>
              <a:cs typeface="Montserrat Classic Bold"/>
              <a:sym typeface="Montserrat Classic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912619" y="4930689"/>
            <a:ext cx="6366761" cy="1042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49"/>
              </a:lnSpc>
            </a:pPr>
            <a:r>
              <a:rPr lang="en-US" altLang="zh-TW" sz="2500" b="1" spc="334" dirty="0">
                <a:solidFill>
                  <a:srgbClr val="C935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思源黑体 Bold"/>
                <a:sym typeface="思源黑体 Bold"/>
              </a:rPr>
              <a:t>114.04.29(</a:t>
            </a:r>
            <a:r>
              <a:rPr lang="zh-TW" altLang="en-US" sz="2500" b="1" spc="334" dirty="0">
                <a:solidFill>
                  <a:srgbClr val="C935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思源黑体 Bold"/>
                <a:sym typeface="思源黑体 Bold"/>
              </a:rPr>
              <a:t>二</a:t>
            </a:r>
            <a:r>
              <a:rPr lang="en-US" altLang="zh-TW" sz="2500" b="1" spc="334" dirty="0">
                <a:solidFill>
                  <a:srgbClr val="C935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思源黑体 Bold"/>
                <a:sym typeface="思源黑体 Bold"/>
              </a:rPr>
              <a:t>) 12:00-13:00</a:t>
            </a:r>
          </a:p>
          <a:p>
            <a:pPr algn="ctr">
              <a:lnSpc>
                <a:spcPts val="4249"/>
              </a:lnSpc>
            </a:pPr>
            <a:r>
              <a:rPr lang="zh-TW" altLang="en-US" sz="2500" b="1" spc="334" dirty="0">
                <a:solidFill>
                  <a:srgbClr val="C935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思源黑体 Bold"/>
                <a:sym typeface="思源黑体 Bold"/>
              </a:rPr>
              <a:t>信義校區 </a:t>
            </a:r>
            <a:r>
              <a:rPr lang="en-US" altLang="zh-TW" sz="2500" b="1" spc="334" dirty="0">
                <a:solidFill>
                  <a:srgbClr val="C935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思源黑体 Bold"/>
                <a:sym typeface="思源黑体 Bold"/>
              </a:rPr>
              <a:t>6203</a:t>
            </a:r>
            <a:r>
              <a:rPr lang="zh-TW" altLang="en-US" sz="2500" b="1" spc="334" dirty="0">
                <a:solidFill>
                  <a:srgbClr val="C935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思源黑体 Bold"/>
                <a:sym typeface="思源黑体 Bold"/>
              </a:rPr>
              <a:t>教室</a:t>
            </a:r>
            <a:endParaRPr lang="en-US" sz="2500" b="1" spc="334" dirty="0">
              <a:solidFill>
                <a:srgbClr val="C93537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思源黑体 Bold"/>
              <a:sym typeface="思源黑体 Bold"/>
            </a:endParaRPr>
          </a:p>
        </p:txBody>
      </p:sp>
      <p:grpSp>
        <p:nvGrpSpPr>
          <p:cNvPr id="12" name="Group 13">
            <a:extLst>
              <a:ext uri="{FF2B5EF4-FFF2-40B4-BE49-F238E27FC236}">
                <a16:creationId xmlns:a16="http://schemas.microsoft.com/office/drawing/2014/main" id="{F1AA2B4A-AA3B-459B-9AC1-777F00D92704}"/>
              </a:ext>
            </a:extLst>
          </p:cNvPr>
          <p:cNvGrpSpPr/>
          <p:nvPr/>
        </p:nvGrpSpPr>
        <p:grpSpPr>
          <a:xfrm>
            <a:off x="491069" y="3984040"/>
            <a:ext cx="3267786" cy="1121160"/>
            <a:chOff x="-1244" y="-3537"/>
            <a:chExt cx="5776382" cy="2242320"/>
          </a:xfrm>
        </p:grpSpPr>
        <p:sp>
          <p:nvSpPr>
            <p:cNvPr id="13" name="TextBox 14">
              <a:extLst>
                <a:ext uri="{FF2B5EF4-FFF2-40B4-BE49-F238E27FC236}">
                  <a16:creationId xmlns:a16="http://schemas.microsoft.com/office/drawing/2014/main" id="{955778D2-D375-4345-8202-5DF933715B2A}"/>
                </a:ext>
              </a:extLst>
            </p:cNvPr>
            <p:cNvSpPr txBox="1"/>
            <p:nvPr/>
          </p:nvSpPr>
          <p:spPr>
            <a:xfrm>
              <a:off x="-1244" y="-3537"/>
              <a:ext cx="3917799" cy="61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zh-TW" altLang="en-US" sz="2000" b="1" dirty="0">
                  <a:solidFill>
                    <a:srgbClr val="48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王漢宗特黑體"/>
                  <a:sym typeface="王漢宗特黑體"/>
                </a:rPr>
                <a:t>主講人：</a:t>
              </a:r>
              <a:endParaRPr lang="en-US" sz="2000" b="1" dirty="0">
                <a:solidFill>
                  <a:srgbClr val="48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特黑體"/>
                <a:sym typeface="王漢宗特黑體"/>
              </a:endParaRPr>
            </a:p>
          </p:txBody>
        </p:sp>
        <p:sp>
          <p:nvSpPr>
            <p:cNvPr id="14" name="TextBox 15">
              <a:extLst>
                <a:ext uri="{FF2B5EF4-FFF2-40B4-BE49-F238E27FC236}">
                  <a16:creationId xmlns:a16="http://schemas.microsoft.com/office/drawing/2014/main" id="{5F579578-063B-4201-AAED-ED39BAA6965D}"/>
                </a:ext>
              </a:extLst>
            </p:cNvPr>
            <p:cNvSpPr txBox="1"/>
            <p:nvPr/>
          </p:nvSpPr>
          <p:spPr>
            <a:xfrm>
              <a:off x="-1" y="761455"/>
              <a:ext cx="5775139" cy="14773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zh-TW" altLang="en-US" sz="2400" b="1" dirty="0">
                  <a:solidFill>
                    <a:srgbClr val="48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"/>
                  <a:sym typeface="Arial Unicode"/>
                </a:rPr>
                <a:t>逢甲大學外國語文學系</a:t>
              </a:r>
            </a:p>
            <a:p>
              <a:r>
                <a:rPr lang="zh-TW" altLang="en-US" sz="2400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"/>
                  <a:sym typeface="Arial Unicode"/>
                </a:rPr>
                <a:t>闕帝丰</a:t>
              </a:r>
              <a:r>
                <a:rPr lang="en-US" altLang="zh-TW" sz="2400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"/>
                  <a:sym typeface="Arial Unicode"/>
                </a:rPr>
                <a:t> </a:t>
              </a:r>
              <a:r>
                <a:rPr lang="zh-TW" altLang="en-US" sz="2400" b="1" dirty="0">
                  <a:solidFill>
                    <a:srgbClr val="48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"/>
                  <a:sym typeface="Arial Unicode"/>
                </a:rPr>
                <a:t>系主任</a:t>
              </a:r>
              <a:r>
                <a:rPr lang="en-US" altLang="zh-TW" sz="2400" b="1" dirty="0">
                  <a:solidFill>
                    <a:srgbClr val="48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"/>
                  <a:sym typeface="Arial Unicode"/>
                </a:rPr>
                <a:t>/</a:t>
              </a:r>
              <a:r>
                <a:rPr lang="zh-TW" altLang="en-US" sz="2400" b="1" dirty="0">
                  <a:solidFill>
                    <a:srgbClr val="48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"/>
                  <a:sym typeface="Arial Unicode"/>
                </a:rPr>
                <a:t>副教授</a:t>
              </a:r>
              <a:endParaRPr lang="en-US" sz="2400" b="1" dirty="0">
                <a:solidFill>
                  <a:srgbClr val="48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"/>
                <a:sym typeface="Arial Unicode"/>
              </a:endParaRPr>
            </a:p>
          </p:txBody>
        </p:sp>
      </p:grpSp>
      <p:sp>
        <p:nvSpPr>
          <p:cNvPr id="17" name="TextBox 9">
            <a:extLst>
              <a:ext uri="{FF2B5EF4-FFF2-40B4-BE49-F238E27FC236}">
                <a16:creationId xmlns:a16="http://schemas.microsoft.com/office/drawing/2014/main" id="{99EE29AF-FC63-4949-A43F-B2B64BE98321}"/>
              </a:ext>
            </a:extLst>
          </p:cNvPr>
          <p:cNvSpPr txBox="1"/>
          <p:nvPr/>
        </p:nvSpPr>
        <p:spPr>
          <a:xfrm>
            <a:off x="2140276" y="478691"/>
            <a:ext cx="3268304" cy="866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b="1" u="sng" dirty="0">
                <a:solidFill>
                  <a:srgbClr val="48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特黑體"/>
                <a:sym typeface="王漢宗特黑體"/>
              </a:rPr>
              <a:t>113-2 </a:t>
            </a:r>
            <a:r>
              <a:rPr lang="zh-TW" altLang="en-US" sz="2000" b="1" u="sng" dirty="0">
                <a:solidFill>
                  <a:srgbClr val="48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特黑體"/>
                <a:sym typeface="王漢宗特黑體"/>
              </a:rPr>
              <a:t>語言中心</a:t>
            </a:r>
          </a:p>
          <a:p>
            <a:pPr>
              <a:lnSpc>
                <a:spcPct val="150000"/>
              </a:lnSpc>
            </a:pPr>
            <a:r>
              <a:rPr lang="zh-TW" altLang="en-US" sz="2000" b="1" u="sng" dirty="0">
                <a:solidFill>
                  <a:srgbClr val="48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特黑體"/>
                <a:sym typeface="王漢宗特黑體"/>
              </a:rPr>
              <a:t>英文簡報技巧系列講座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AF420EE9-B065-49E8-81C9-92F59F279A67}"/>
              </a:ext>
            </a:extLst>
          </p:cNvPr>
          <p:cNvSpPr txBox="1"/>
          <p:nvPr/>
        </p:nvSpPr>
        <p:spPr>
          <a:xfrm>
            <a:off x="8976403" y="6142117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C935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本場次開放線上場次報名</a:t>
            </a:r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34A22DE5-4CF2-47A2-9B90-6BAF93402FBB}"/>
              </a:ext>
            </a:extLst>
          </p:cNvPr>
          <p:cNvSpPr/>
          <p:nvPr/>
        </p:nvSpPr>
        <p:spPr>
          <a:xfrm>
            <a:off x="9646165" y="5724567"/>
            <a:ext cx="1384300" cy="382239"/>
          </a:xfrm>
          <a:prstGeom prst="roundRect">
            <a:avLst/>
          </a:prstGeom>
          <a:solidFill>
            <a:srgbClr val="C93537"/>
          </a:solidFill>
          <a:ln>
            <a:solidFill>
              <a:srgbClr val="C935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活動公告</a:t>
            </a: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E8402A16-6959-4239-849A-30823387BDF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047" y="4755068"/>
            <a:ext cx="984536" cy="95429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770</Words>
  <Application>Microsoft Office PowerPoint</Application>
  <PresentationFormat>寬螢幕</PresentationFormat>
  <Paragraphs>167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41" baseType="lpstr">
      <vt:lpstr>Arial Unicode</vt:lpstr>
      <vt:lpstr>Canva Sans Bold</vt:lpstr>
      <vt:lpstr>Cardo Bold</vt:lpstr>
      <vt:lpstr>DM Sans</vt:lpstr>
      <vt:lpstr>DM Sans Bold Italics</vt:lpstr>
      <vt:lpstr>Glacial Indifference</vt:lpstr>
      <vt:lpstr>Glacial Indifference Bold</vt:lpstr>
      <vt:lpstr>Gotham</vt:lpstr>
      <vt:lpstr>Microsoft JhengHei UI</vt:lpstr>
      <vt:lpstr>Montserrat Classic Bold</vt:lpstr>
      <vt:lpstr>Noto Sans T Chinese</vt:lpstr>
      <vt:lpstr>Open Sauce</vt:lpstr>
      <vt:lpstr>Poppins</vt:lpstr>
      <vt:lpstr>Poppins Bold</vt:lpstr>
      <vt:lpstr>Tenor Sans</vt:lpstr>
      <vt:lpstr>王漢宗特黑體</vt:lpstr>
      <vt:lpstr>思源宋体 Bold</vt:lpstr>
      <vt:lpstr>思源黑体 Bold</vt:lpstr>
      <vt:lpstr>圓體</vt:lpstr>
      <vt:lpstr>微軟正黑體</vt:lpstr>
      <vt:lpstr>新細明體</vt:lpstr>
      <vt:lpstr>Arial</vt:lpstr>
      <vt:lpstr>Bahnschrift</vt:lpstr>
      <vt:lpstr>Britannic Bold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HL C</dc:creator>
  <cp:lastModifiedBy>LC</cp:lastModifiedBy>
  <cp:revision>66</cp:revision>
  <dcterms:created xsi:type="dcterms:W3CDTF">2025-03-27T12:07:04Z</dcterms:created>
  <dcterms:modified xsi:type="dcterms:W3CDTF">2025-04-02T02:47:45Z</dcterms:modified>
</cp:coreProperties>
</file>